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68" r:id="rId6"/>
    <p:sldId id="260" r:id="rId7"/>
    <p:sldId id="261" r:id="rId8"/>
    <p:sldId id="262" r:id="rId9"/>
    <p:sldId id="263" r:id="rId10"/>
    <p:sldId id="264" r:id="rId11"/>
    <p:sldId id="265" r:id="rId12"/>
    <p:sldId id="266" r:id="rId13"/>
    <p:sldId id="267" r:id="rId14"/>
    <p:sldId id="270" r:id="rId15"/>
    <p:sldId id="271" r:id="rId16"/>
    <p:sldId id="273"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35790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4E90214-04E5-40B8-B513-4447FF14AFDC}" type="datetimeFigureOut">
              <a:rPr lang="ru-RU" smtClean="0"/>
              <a:t>28.10.2016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213036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1966767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2751099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147911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4120623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245092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4101197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312934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424347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4E90214-04E5-40B8-B513-4447FF14AFDC}" type="datetimeFigureOut">
              <a:rPr lang="ru-RU" smtClean="0"/>
              <a:t>28.10.2016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1170567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4E90214-04E5-40B8-B513-4447FF14AFDC}" type="datetimeFigureOut">
              <a:rPr lang="ru-RU" smtClean="0"/>
              <a:t>28.10.2016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233472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4E90214-04E5-40B8-B513-4447FF14AFDC}" type="datetimeFigureOut">
              <a:rPr lang="ru-RU" smtClean="0"/>
              <a:t>28.10.2016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2372251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4E90214-04E5-40B8-B513-4447FF14AFDC}" type="datetimeFigureOut">
              <a:rPr lang="ru-RU" smtClean="0"/>
              <a:t>28.10.2016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284481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90214-04E5-40B8-B513-4447FF14AFDC}" type="datetimeFigureOut">
              <a:rPr lang="ru-RU" smtClean="0"/>
              <a:t>28.10.2016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11209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4E90214-04E5-40B8-B513-4447FF14AFDC}" type="datetimeFigureOut">
              <a:rPr lang="ru-RU" smtClean="0"/>
              <a:t>28.10.2016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204443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4E90214-04E5-40B8-B513-4447FF14AFDC}" type="datetimeFigureOut">
              <a:rPr lang="ru-RU" smtClean="0"/>
              <a:t>28.10.2016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CDB312-5237-4901-A850-2E97225C2348}" type="slidenum">
              <a:rPr lang="ru-RU" smtClean="0"/>
              <a:t>‹#›</a:t>
            </a:fld>
            <a:endParaRPr lang="ru-RU"/>
          </a:p>
        </p:txBody>
      </p:sp>
    </p:spTree>
    <p:extLst>
      <p:ext uri="{BB962C8B-B14F-4D97-AF65-F5344CB8AC3E}">
        <p14:creationId xmlns:p14="http://schemas.microsoft.com/office/powerpoint/2010/main" val="413328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4E90214-04E5-40B8-B513-4447FF14AFDC}" type="datetimeFigureOut">
              <a:rPr lang="ru-RU" smtClean="0"/>
              <a:t>28.10.2016</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8CDB312-5237-4901-A850-2E97225C2348}" type="slidenum">
              <a:rPr lang="ru-RU" smtClean="0"/>
              <a:t>‹#›</a:t>
            </a:fld>
            <a:endParaRPr lang="ru-RU"/>
          </a:p>
        </p:txBody>
      </p:sp>
    </p:spTree>
    <p:extLst>
      <p:ext uri="{BB962C8B-B14F-4D97-AF65-F5344CB8AC3E}">
        <p14:creationId xmlns:p14="http://schemas.microsoft.com/office/powerpoint/2010/main" val="2228145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28400" y="912547"/>
            <a:ext cx="8574622" cy="2616199"/>
          </a:xfrm>
        </p:spPr>
        <p:txBody>
          <a:bodyPr/>
          <a:lstStyle/>
          <a:p>
            <a:r>
              <a:rPr lang="ru-RU" dirty="0" smtClean="0">
                <a:latin typeface="Arial Black" panose="020B0A04020102020204" pitchFamily="34" charset="0"/>
                <a:cs typeface="Traditional Arabic" panose="02020603050405020304" pitchFamily="18" charset="-78"/>
              </a:rPr>
              <a:t>Творческая работа</a:t>
            </a:r>
            <a:endParaRPr lang="ru-RU" dirty="0">
              <a:latin typeface="Arial Black" panose="020B0A04020102020204" pitchFamily="34" charset="0"/>
              <a:cs typeface="Traditional Arabic" panose="02020603050405020304" pitchFamily="18" charset="-78"/>
            </a:endParaRPr>
          </a:p>
        </p:txBody>
      </p:sp>
      <p:sp>
        <p:nvSpPr>
          <p:cNvPr id="3" name="Подзаголовок 2"/>
          <p:cNvSpPr>
            <a:spLocks noGrp="1"/>
          </p:cNvSpPr>
          <p:nvPr>
            <p:ph type="subTitle" idx="1"/>
          </p:nvPr>
        </p:nvSpPr>
        <p:spPr/>
        <p:txBody>
          <a:bodyPr/>
          <a:lstStyle/>
          <a:p>
            <a:pPr algn="ctr">
              <a:lnSpc>
                <a:spcPct val="115000"/>
              </a:lnSpc>
              <a:spcAft>
                <a:spcPts val="0"/>
              </a:spcAft>
            </a:pPr>
            <a:r>
              <a:rPr lang="ru-RU" dirty="0" smtClean="0">
                <a:latin typeface="Franklin Gothic Demi" panose="020B0703020102020204" pitchFamily="34" charset="0"/>
                <a:cs typeface="Aparajita" panose="020B0604020202020204" pitchFamily="34" charset="0"/>
              </a:rPr>
              <a:t>«</a:t>
            </a:r>
            <a:r>
              <a:rPr lang="ru-RU" sz="2400" dirty="0" smtClean="0">
                <a:latin typeface="Franklin Gothic Demi" panose="020B0703020102020204" pitchFamily="34" charset="0"/>
                <a:ea typeface="Times New Roman" panose="02020603050405020304" pitchFamily="18" charset="0"/>
                <a:cs typeface="Aparajita" panose="020B0604020202020204" pitchFamily="34" charset="0"/>
              </a:rPr>
              <a:t>посвященная </a:t>
            </a:r>
            <a:r>
              <a:rPr lang="ru-RU" sz="2400" dirty="0">
                <a:latin typeface="Franklin Gothic Demi" panose="020B0703020102020204" pitchFamily="34" charset="0"/>
                <a:ea typeface="Times New Roman" panose="02020603050405020304" pitchFamily="18" charset="0"/>
                <a:cs typeface="Aparajita" panose="020B0604020202020204" pitchFamily="34" charset="0"/>
              </a:rPr>
              <a:t>170-летию со дня рождения </a:t>
            </a:r>
            <a:r>
              <a:rPr lang="ru-RU" sz="2400" dirty="0" err="1" smtClean="0">
                <a:latin typeface="Franklin Gothic Demi" panose="020B0703020102020204" pitchFamily="34" charset="0"/>
                <a:ea typeface="Times New Roman" panose="02020603050405020304" pitchFamily="18" charset="0"/>
                <a:cs typeface="Aparajita" panose="020B0604020202020204" pitchFamily="34" charset="0"/>
              </a:rPr>
              <a:t>Н.Н.Миклухо-Маклая</a:t>
            </a:r>
            <a:r>
              <a:rPr lang="ru-RU" sz="2400" dirty="0" smtClean="0">
                <a:latin typeface="Franklin Gothic Demi" panose="020B0703020102020204" pitchFamily="34" charset="0"/>
                <a:ea typeface="Times New Roman" panose="02020603050405020304" pitchFamily="18" charset="0"/>
                <a:cs typeface="Aparajita" panose="020B0604020202020204" pitchFamily="34" charset="0"/>
              </a:rPr>
              <a:t>»</a:t>
            </a:r>
            <a:endParaRPr lang="ru-RU" sz="1800" dirty="0">
              <a:latin typeface="Franklin Gothic Demi" panose="020B0703020102020204" pitchFamily="34" charset="0"/>
              <a:ea typeface="Calibri" panose="020F0502020204030204" pitchFamily="34" charset="0"/>
              <a:cs typeface="Aparajita" panose="020B0604020202020204" pitchFamily="34" charset="0"/>
            </a:endParaRPr>
          </a:p>
          <a:p>
            <a:endParaRPr lang="ru-RU" dirty="0"/>
          </a:p>
        </p:txBody>
      </p:sp>
      <p:sp>
        <p:nvSpPr>
          <p:cNvPr id="4" name="Подзаголовок 2"/>
          <p:cNvSpPr txBox="1">
            <a:spLocks/>
          </p:cNvSpPr>
          <p:nvPr/>
        </p:nvSpPr>
        <p:spPr>
          <a:xfrm>
            <a:off x="4115156" y="5390445"/>
            <a:ext cx="8076844" cy="1388534"/>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lnSpc>
                <a:spcPct val="115000"/>
              </a:lnSpc>
              <a:spcAft>
                <a:spcPts val="0"/>
              </a:spcAft>
            </a:pPr>
            <a:r>
              <a:rPr lang="ru-RU" dirty="0" smtClean="0"/>
              <a:t>Выполнила: обучающаяся 8 «Г» класса Лебедева Алина</a:t>
            </a:r>
          </a:p>
          <a:p>
            <a:pPr algn="ctr">
              <a:lnSpc>
                <a:spcPct val="115000"/>
              </a:lnSpc>
              <a:spcAft>
                <a:spcPts val="0"/>
              </a:spcAft>
            </a:pPr>
            <a:r>
              <a:rPr lang="ru-RU" dirty="0" smtClean="0"/>
              <a:t>Руководитель: учитель истории </a:t>
            </a:r>
            <a:r>
              <a:rPr lang="ru-RU" dirty="0" err="1" smtClean="0"/>
              <a:t>Атрошенкова</a:t>
            </a:r>
            <a:r>
              <a:rPr lang="ru-RU" dirty="0" smtClean="0"/>
              <a:t> Ольга Анатольевна</a:t>
            </a:r>
          </a:p>
          <a:p>
            <a:pPr algn="ctr">
              <a:lnSpc>
                <a:spcPct val="115000"/>
              </a:lnSpc>
              <a:spcAft>
                <a:spcPts val="0"/>
              </a:spcAft>
            </a:pPr>
            <a:endParaRPr lang="ru-RU" sz="1800" dirty="0" smtClean="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5" name="Заголовок 1"/>
          <p:cNvSpPr txBox="1">
            <a:spLocks/>
          </p:cNvSpPr>
          <p:nvPr/>
        </p:nvSpPr>
        <p:spPr>
          <a:xfrm>
            <a:off x="2448623" y="121357"/>
            <a:ext cx="8574622" cy="1123245"/>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ru-RU" dirty="0">
              <a:latin typeface="Arial Black" panose="020B0A04020102020204" pitchFamily="34" charset="0"/>
              <a:cs typeface="Traditional Arabic" panose="02020603050405020304" pitchFamily="18" charset="-78"/>
            </a:endParaRPr>
          </a:p>
        </p:txBody>
      </p:sp>
      <p:sp>
        <p:nvSpPr>
          <p:cNvPr id="6" name="Прямоугольник 5"/>
          <p:cNvSpPr/>
          <p:nvPr/>
        </p:nvSpPr>
        <p:spPr>
          <a:xfrm>
            <a:off x="3687934" y="277547"/>
            <a:ext cx="6096000" cy="1200329"/>
          </a:xfrm>
          <a:prstGeom prst="rect">
            <a:avLst/>
          </a:prstGeom>
        </p:spPr>
        <p:txBody>
          <a:bodyPr>
            <a:spAutoFit/>
          </a:bodyPr>
          <a:lstStyle/>
          <a:p>
            <a:pPr algn="ctr"/>
            <a:r>
              <a:rPr lang="ru-RU" b="1" dirty="0" smtClean="0">
                <a:latin typeface="Verdana" panose="020B0604030504040204" pitchFamily="34" charset="0"/>
              </a:rPr>
              <a:t>Муниципальное </a:t>
            </a:r>
            <a:r>
              <a:rPr lang="ru-RU" b="1" dirty="0">
                <a:latin typeface="Verdana" panose="020B0604030504040204" pitchFamily="34" charset="0"/>
              </a:rPr>
              <a:t>бюджетное общеобразовательное учреждение</a:t>
            </a:r>
          </a:p>
          <a:p>
            <a:pPr algn="ctr"/>
            <a:r>
              <a:rPr lang="ru-RU" b="1" dirty="0">
                <a:latin typeface="Verdana" panose="020B0604030504040204" pitchFamily="34" charset="0"/>
              </a:rPr>
              <a:t>"Средняя школа № 35"</a:t>
            </a:r>
          </a:p>
          <a:p>
            <a:pPr algn="ctr"/>
            <a:r>
              <a:rPr lang="ru-RU" b="1" dirty="0">
                <a:latin typeface="Verdana" panose="020B0604030504040204" pitchFamily="34" charset="0"/>
              </a:rPr>
              <a:t>города Смоленска</a:t>
            </a:r>
            <a:endParaRPr lang="ru-RU" b="1" i="0" dirty="0">
              <a:effectLst/>
              <a:latin typeface="Verdana" panose="020B0604030504040204" pitchFamily="34" charset="0"/>
            </a:endParaRPr>
          </a:p>
        </p:txBody>
      </p:sp>
    </p:spTree>
    <p:extLst>
      <p:ext uri="{BB962C8B-B14F-4D97-AF65-F5344CB8AC3E}">
        <p14:creationId xmlns:p14="http://schemas.microsoft.com/office/powerpoint/2010/main" val="1976588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8. Русский землепроходец XVII века, якутский воевода. В 1643-1646 гг.  руководил отрядом, который впервые проник в бассейн р. Амур, открыл р. </a:t>
            </a:r>
            <a:r>
              <a:rPr lang="ru-RU" sz="2000" dirty="0" err="1">
                <a:latin typeface="Calibri" panose="020F0502020204030204" pitchFamily="34" charset="0"/>
                <a:ea typeface="Calibri" panose="020F0502020204030204" pitchFamily="34" charset="0"/>
                <a:cs typeface="Times New Roman" panose="02020603050405020304" pitchFamily="18" charset="0"/>
              </a:rPr>
              <a:t>Зея</a:t>
            </a:r>
            <a:r>
              <a:rPr lang="ru-RU" sz="2000" dirty="0">
                <a:latin typeface="Calibri" panose="020F0502020204030204" pitchFamily="34" charset="0"/>
                <a:ea typeface="Calibri" panose="020F0502020204030204" pitchFamily="34" charset="0"/>
                <a:cs typeface="Times New Roman" panose="02020603050405020304" pitchFamily="18" charset="0"/>
              </a:rPr>
              <a:t>, Амурско-</a:t>
            </a:r>
            <a:r>
              <a:rPr lang="ru-RU" sz="2000" dirty="0" err="1">
                <a:latin typeface="Calibri" panose="020F0502020204030204" pitchFamily="34" charset="0"/>
                <a:ea typeface="Calibri" panose="020F0502020204030204" pitchFamily="34" charset="0"/>
                <a:cs typeface="Times New Roman" panose="02020603050405020304" pitchFamily="18" charset="0"/>
              </a:rPr>
              <a:t>Зейскую</a:t>
            </a:r>
            <a:r>
              <a:rPr lang="ru-RU" sz="2000" dirty="0">
                <a:latin typeface="Calibri" panose="020F0502020204030204" pitchFamily="34" charset="0"/>
                <a:ea typeface="Calibri" panose="020F0502020204030204" pitchFamily="34" charset="0"/>
                <a:cs typeface="Times New Roman" panose="02020603050405020304" pitchFamily="18" charset="0"/>
              </a:rPr>
              <a:t> равнину, среднее и нижнее течение реки Амур до устья. Собрал ценные сведения о природе и населении Приамурья. Первым совершил исторически вполне доказанное плавание вдоль юго-западных берегов Охотского моря. Также открыл остров Сахалин.</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Василий Данилович Поярков</a:t>
            </a:r>
            <a:endParaRPr lang="ru-RU" dirty="0"/>
          </a:p>
        </p:txBody>
      </p:sp>
    </p:spTree>
    <p:extLst>
      <p:ext uri="{BB962C8B-B14F-4D97-AF65-F5344CB8AC3E}">
        <p14:creationId xmlns:p14="http://schemas.microsoft.com/office/powerpoint/2010/main" val="153669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9. Назовите столицу субъекта РФ, названную в честь кораблей флотилии под предводительством мореплавателя, в честь которого в России названы пролив, море, мыс и остров, а в США – ледник.</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Петропавловск-</a:t>
            </a:r>
            <a:r>
              <a:rPr lang="ru-RU" dirty="0" err="1" smtClean="0"/>
              <a:t>Камчатск</a:t>
            </a:r>
            <a:endParaRPr lang="ru-RU" dirty="0"/>
          </a:p>
        </p:txBody>
      </p:sp>
    </p:spTree>
    <p:extLst>
      <p:ext uri="{BB962C8B-B14F-4D97-AF65-F5344CB8AC3E}">
        <p14:creationId xmlns:p14="http://schemas.microsoft.com/office/powerpoint/2010/main" val="3913589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10. Советский и русский учёный-медик и телеведущий. Кандидат медицинских наук, полковник медицинской службы в отставке, лауреат Государственной премии, академик Российской телевизионной академии, президент Ассоциации путешественников России. Участник 12-й советской  антарктической экспедиции на станцию «Восток» (1966-1967гг.) По приглашению известного норвежского путешественника-исследователя Тура Хейердала совершает путешествие на папирусной лодке «Ра» (1969), а затем на «Ра-2» (1970 г.). Позже, в 1977-1978 гг., последовала экспедиция в Индийском океане на «</a:t>
            </a:r>
            <a:r>
              <a:rPr lang="ru-RU" sz="2000" dirty="0" err="1">
                <a:latin typeface="Calibri" panose="020F0502020204030204" pitchFamily="34" charset="0"/>
                <a:ea typeface="Calibri" panose="020F0502020204030204" pitchFamily="34" charset="0"/>
                <a:cs typeface="Times New Roman" panose="02020603050405020304" pitchFamily="18" charset="0"/>
              </a:rPr>
              <a:t>Тигрисе</a:t>
            </a:r>
            <a:r>
              <a:rPr lang="ru-RU" sz="2000" dirty="0">
                <a:latin typeface="Calibri" panose="020F0502020204030204" pitchFamily="34" charset="0"/>
                <a:ea typeface="Calibri" panose="020F0502020204030204" pitchFamily="34" charset="0"/>
                <a:cs typeface="Times New Roman" panose="02020603050405020304" pitchFamily="18" charset="0"/>
              </a:rPr>
              <a:t>». </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Юрий Александрович Сенкевич</a:t>
            </a:r>
            <a:endParaRPr lang="ru-RU" dirty="0"/>
          </a:p>
        </p:txBody>
      </p:sp>
    </p:spTree>
    <p:extLst>
      <p:ext uri="{BB962C8B-B14F-4D97-AF65-F5344CB8AC3E}">
        <p14:creationId xmlns:p14="http://schemas.microsoft.com/office/powerpoint/2010/main" val="2792680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11. Этот русский исследователь, мореплаватель, промышленник и купец организовывал коммерческое торговое судоходство между Курильской и Алеутской островной грядой с 1775 года. В 1783-1786 годах возглавлял экспедицию в Русскую Америку, в ходе которой основал первые русские поселения в Северной Америке. Его называли «российский Колумб».  Назовите его имя.</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Григорий Иванович Шелихов</a:t>
            </a:r>
            <a:endParaRPr lang="ru-RU" dirty="0"/>
          </a:p>
        </p:txBody>
      </p:sp>
    </p:spTree>
    <p:extLst>
      <p:ext uri="{BB962C8B-B14F-4D97-AF65-F5344CB8AC3E}">
        <p14:creationId xmlns:p14="http://schemas.microsoft.com/office/powerpoint/2010/main" val="151415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12. Около 15 лет Миклухо-Маклай провел вдали от родины в одном из районов Земли, расположенном на расстоянии более 13 000 км от России. Проживал он и под флагом этой страны, где его избрали почётным членом Линнеевского общества, помогли открыть Биологическую станцию и дали возможность исследовать местных аборигенов.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Calibri" panose="020F0502020204030204" pitchFamily="34" charset="0"/>
                <a:ea typeface="Calibri" panose="020F0502020204030204" pitchFamily="34" charset="0"/>
                <a:cs typeface="Times New Roman" panose="02020603050405020304" pitchFamily="18" charset="0"/>
              </a:rPr>
              <a:t>Какому государству принадлежал этот флаг?</a:t>
            </a:r>
          </a:p>
        </p:txBody>
      </p:sp>
      <p:sp>
        <p:nvSpPr>
          <p:cNvPr id="3" name="Объект 2"/>
          <p:cNvSpPr>
            <a:spLocks noGrp="1"/>
          </p:cNvSpPr>
          <p:nvPr>
            <p:ph idx="1"/>
          </p:nvPr>
        </p:nvSpPr>
        <p:spPr>
          <a:xfrm>
            <a:off x="1484310" y="3736622"/>
            <a:ext cx="10018713" cy="2054578"/>
          </a:xfrm>
        </p:spPr>
        <p:txBody>
          <a:bodyPr/>
          <a:lstStyle/>
          <a:p>
            <a:r>
              <a:rPr lang="ru-RU" dirty="0" smtClean="0"/>
              <a:t>Ответ: Австралия</a:t>
            </a:r>
            <a:endParaRPr lang="ru-RU" dirty="0"/>
          </a:p>
        </p:txBody>
      </p:sp>
    </p:spTree>
    <p:extLst>
      <p:ext uri="{BB962C8B-B14F-4D97-AF65-F5344CB8AC3E}">
        <p14:creationId xmlns:p14="http://schemas.microsoft.com/office/powerpoint/2010/main" val="2731367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13. Это одна из трех экспедиций, которые ушли в Арктику в 1912 г. После зимовки во льдах в сентябре 1913 г. судно «Святой Фока» достигло Земли Франца-Иосифа. Дальнейший маршрут предстояло выполнить троим путешественникам, один из которых впоследствии стал прототипом Ивана Львовича Татаринова в романе «Два капитана» В. Каверина. О какой экспедиции идет речь? </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Экспедиция Брусилова</a:t>
            </a:r>
            <a:endParaRPr lang="ru-RU" dirty="0"/>
          </a:p>
        </p:txBody>
      </p:sp>
    </p:spTree>
    <p:extLst>
      <p:ext uri="{BB962C8B-B14F-4D97-AF65-F5344CB8AC3E}">
        <p14:creationId xmlns:p14="http://schemas.microsoft.com/office/powerpoint/2010/main" val="3275178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6578" y="2887134"/>
            <a:ext cx="10018713" cy="1752599"/>
          </a:xfrm>
        </p:spPr>
        <p:txBody>
          <a:bodyPr>
            <a:normAutofit/>
          </a:bodyPr>
          <a:lstStyle/>
          <a:p>
            <a:r>
              <a:rPr lang="ru-RU" sz="5400" b="1" dirty="0"/>
              <a:t>2</a:t>
            </a:r>
            <a:r>
              <a:rPr lang="ru-RU" sz="5400" b="1" dirty="0" smtClean="0"/>
              <a:t> уровень</a:t>
            </a:r>
            <a:endParaRPr lang="ru-RU" sz="5400" b="1" dirty="0"/>
          </a:p>
        </p:txBody>
      </p:sp>
    </p:spTree>
    <p:extLst>
      <p:ext uri="{BB962C8B-B14F-4D97-AF65-F5344CB8AC3E}">
        <p14:creationId xmlns:p14="http://schemas.microsoft.com/office/powerpoint/2010/main" val="340774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406400"/>
            <a:ext cx="10018713" cy="3330222"/>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1.  Имя этого землепроходца стало известно недавно, хотя он открыл для русских один из уникальных в своем роде объектов природы. Данный объект может обеспечить человечество одним из ресурсов на многие годы. Его имя увековечили совсем недавно. На памятной глыбе в поселке </a:t>
            </a:r>
            <a:r>
              <a:rPr lang="ru-RU" sz="2000" dirty="0" err="1">
                <a:latin typeface="Calibri" panose="020F0502020204030204" pitchFamily="34" charset="0"/>
                <a:ea typeface="Calibri" panose="020F0502020204030204" pitchFamily="34" charset="0"/>
                <a:cs typeface="Times New Roman" panose="02020603050405020304" pitchFamily="18" charset="0"/>
              </a:rPr>
              <a:t>Чанчур</a:t>
            </a:r>
            <a:r>
              <a:rPr lang="ru-RU" sz="2000" dirty="0">
                <a:latin typeface="Calibri" panose="020F0502020204030204" pitchFamily="34" charset="0"/>
                <a:ea typeface="Calibri" panose="020F0502020204030204" pitchFamily="34" charset="0"/>
                <a:cs typeface="Times New Roman" panose="02020603050405020304" pitchFamily="18" charset="0"/>
              </a:rPr>
              <a:t> высечено изречение: «Память о прошлом – это дозорная вышка, с которой хорошо видно будущее».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а) </a:t>
            </a:r>
            <a:r>
              <a:rPr lang="ru-RU" sz="2000" dirty="0">
                <a:latin typeface="Calibri" panose="020F0502020204030204" pitchFamily="34" charset="0"/>
                <a:ea typeface="Calibri" panose="020F0502020204030204" pitchFamily="34" charset="0"/>
                <a:cs typeface="Times New Roman" panose="02020603050405020304" pitchFamily="18" charset="0"/>
              </a:rPr>
              <a:t>Назовите фамилию и имя путешественника</a:t>
            </a:r>
            <a:r>
              <a:rPr lang="ru-RU" sz="2000" dirty="0" smtClean="0">
                <a:latin typeface="Calibri" panose="020F0502020204030204" pitchFamily="34" charset="0"/>
                <a:ea typeface="Calibri" panose="020F0502020204030204" pitchFamily="34" charset="0"/>
                <a:cs typeface="Times New Roman" panose="02020603050405020304" pitchFamily="18" charset="0"/>
              </a:rPr>
              <a:t>.</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б) </a:t>
            </a:r>
            <a:r>
              <a:rPr lang="ru-RU" sz="2000" dirty="0">
                <a:latin typeface="Calibri" panose="020F0502020204030204" pitchFamily="34" charset="0"/>
                <a:ea typeface="Calibri" panose="020F0502020204030204" pitchFamily="34" charset="0"/>
                <a:cs typeface="Times New Roman" panose="02020603050405020304" pitchFamily="18" charset="0"/>
              </a:rPr>
              <a:t>Назовите природный объект, открытый путешественником. Чем он уникален?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в) </a:t>
            </a:r>
            <a:r>
              <a:rPr lang="ru-RU" sz="2000" dirty="0">
                <a:latin typeface="Calibri" panose="020F0502020204030204" pitchFamily="34" charset="0"/>
                <a:ea typeface="Calibri" panose="020F0502020204030204" pitchFamily="34" charset="0"/>
                <a:cs typeface="Times New Roman" panose="02020603050405020304" pitchFamily="18" charset="0"/>
              </a:rPr>
              <a:t>Известно, что при сильном морозе на поверхности этого объекта возникают так называемые «становые щели». Их появление сопровождается громким треском, напоминающим раскаты грома. Что это за щели? Что происходит благодаря их появлению? </a:t>
            </a:r>
            <a:endParaRPr lang="ru-RU" sz="2000" dirty="0"/>
          </a:p>
        </p:txBody>
      </p:sp>
      <p:sp>
        <p:nvSpPr>
          <p:cNvPr id="3" name="Объект 2"/>
          <p:cNvSpPr>
            <a:spLocks noGrp="1"/>
          </p:cNvSpPr>
          <p:nvPr>
            <p:ph idx="1"/>
          </p:nvPr>
        </p:nvSpPr>
        <p:spPr>
          <a:xfrm>
            <a:off x="1484310" y="3736622"/>
            <a:ext cx="10018713" cy="2054578"/>
          </a:xfrm>
        </p:spPr>
        <p:txBody>
          <a:bodyPr/>
          <a:lstStyle/>
          <a:p>
            <a:pPr marL="0" indent="0">
              <a:buNone/>
            </a:pPr>
            <a:r>
              <a:rPr lang="ru-RU" dirty="0" smtClean="0"/>
              <a:t>Ответ: а) Иванов </a:t>
            </a:r>
            <a:r>
              <a:rPr lang="ru-RU" dirty="0" err="1" smtClean="0"/>
              <a:t>Курбат</a:t>
            </a:r>
            <a:r>
              <a:rPr lang="ru-RU" dirty="0"/>
              <a:t> </a:t>
            </a:r>
          </a:p>
          <a:p>
            <a:pPr marL="0" indent="0">
              <a:buNone/>
            </a:pPr>
            <a:r>
              <a:rPr lang="ru-RU" dirty="0" smtClean="0"/>
              <a:t> б) Байкал (Льды Байкала)</a:t>
            </a:r>
          </a:p>
          <a:p>
            <a:pPr marL="0" indent="0">
              <a:buNone/>
            </a:pPr>
            <a:r>
              <a:rPr lang="ru-RU" dirty="0" smtClean="0"/>
              <a:t> в) Становые щели. Происходит подводный выход тепловых вод и газов.</a:t>
            </a:r>
            <a:endParaRPr lang="ru-RU" dirty="0"/>
          </a:p>
        </p:txBody>
      </p:sp>
    </p:spTree>
    <p:extLst>
      <p:ext uri="{BB962C8B-B14F-4D97-AF65-F5344CB8AC3E}">
        <p14:creationId xmlns:p14="http://schemas.microsoft.com/office/powerpoint/2010/main" val="1638628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2. Этот русский ученый, совершивший путешествие в Центральную Азию проделал поистине титаническую работу: собрал коллекции растений, горных пород, насекомых, огромный географический материал, исследовал озеро. Материал его исследований был обобщен при создании географическо-статистического словаря и многотомной работы «Россия. Полное географическое описание нашего отечества».</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а) </a:t>
            </a:r>
            <a:r>
              <a:rPr lang="ru-RU" sz="2000" dirty="0">
                <a:latin typeface="Calibri" panose="020F0502020204030204" pitchFamily="34" charset="0"/>
                <a:ea typeface="Calibri" panose="020F0502020204030204" pitchFamily="34" charset="0"/>
                <a:cs typeface="Times New Roman" panose="02020603050405020304" pitchFamily="18" charset="0"/>
              </a:rPr>
              <a:t>Назовите имя выдающегося русского ученого и </a:t>
            </a:r>
            <a:r>
              <a:rPr lang="ru-RU" sz="2000" dirty="0" smtClean="0">
                <a:latin typeface="Calibri" panose="020F0502020204030204" pitchFamily="34" charset="0"/>
                <a:ea typeface="Calibri" panose="020F0502020204030204" pitchFamily="34" charset="0"/>
                <a:cs typeface="Times New Roman" panose="02020603050405020304" pitchFamily="18" charset="0"/>
              </a:rPr>
              <a:t>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б) озеро, </a:t>
            </a:r>
            <a:r>
              <a:rPr lang="ru-RU" sz="2000" dirty="0">
                <a:latin typeface="Calibri" panose="020F0502020204030204" pitchFamily="34" charset="0"/>
                <a:ea typeface="Calibri" panose="020F0502020204030204" pitchFamily="34" charset="0"/>
                <a:cs typeface="Times New Roman" panose="02020603050405020304" pitchFamily="18" charset="0"/>
              </a:rPr>
              <a:t>описание которого он составил.</a:t>
            </a:r>
          </a:p>
        </p:txBody>
      </p:sp>
      <p:sp>
        <p:nvSpPr>
          <p:cNvPr id="3" name="Объект 2"/>
          <p:cNvSpPr>
            <a:spLocks noGrp="1"/>
          </p:cNvSpPr>
          <p:nvPr>
            <p:ph idx="1"/>
          </p:nvPr>
        </p:nvSpPr>
        <p:spPr>
          <a:xfrm>
            <a:off x="1484310" y="3736622"/>
            <a:ext cx="10018713" cy="2054578"/>
          </a:xfrm>
        </p:spPr>
        <p:txBody>
          <a:bodyPr/>
          <a:lstStyle/>
          <a:p>
            <a:r>
              <a:rPr lang="ru-RU" dirty="0" smtClean="0"/>
              <a:t>Ответ: а) Пётр Семёнов-Тян-Шанский</a:t>
            </a:r>
          </a:p>
          <a:p>
            <a:r>
              <a:rPr lang="ru-RU" dirty="0"/>
              <a:t> </a:t>
            </a:r>
            <a:r>
              <a:rPr lang="ru-RU" dirty="0" smtClean="0"/>
              <a:t>              б) Иссык-Куль</a:t>
            </a:r>
            <a:endParaRPr lang="ru-RU" dirty="0"/>
          </a:p>
        </p:txBody>
      </p:sp>
    </p:spTree>
    <p:extLst>
      <p:ext uri="{BB962C8B-B14F-4D97-AF65-F5344CB8AC3E}">
        <p14:creationId xmlns:p14="http://schemas.microsoft.com/office/powerpoint/2010/main" val="4076825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1067" y="270933"/>
            <a:ext cx="10018713" cy="2889956"/>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3. В 1930 г. к одному из островов в Карском море размером 288 км2 подошел корабль «Георгий Седов». На капитанском мостике стоял О.Ю. Шмидт. А первым на берег острова сошел всемирно известный советский ученый, географ и геолог, изучавший геологическое строение и полезные ископаемые Сибири и открывший ряд хребтов в Забайкалье. Еще в 1924 г. он теоретически предсказал его существование. Одновременно он же является автором ряда приключенческих книг, популяризируя в них географические знания.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Calibri" panose="020F0502020204030204" pitchFamily="34" charset="0"/>
                <a:ea typeface="Calibri" panose="020F0502020204030204" pitchFamily="34" charset="0"/>
                <a:cs typeface="Times New Roman" panose="02020603050405020304" pitchFamily="18" charset="0"/>
              </a:rPr>
              <a:t>а</a:t>
            </a:r>
            <a:r>
              <a:rPr lang="ru-RU" sz="2000" dirty="0" smtClean="0">
                <a:latin typeface="Calibri" panose="020F0502020204030204" pitchFamily="34" charset="0"/>
                <a:ea typeface="Calibri" panose="020F0502020204030204" pitchFamily="34" charset="0"/>
                <a:cs typeface="Times New Roman" panose="02020603050405020304" pitchFamily="18" charset="0"/>
              </a:rPr>
              <a:t>) </a:t>
            </a:r>
            <a:r>
              <a:rPr lang="ru-RU" sz="2000" dirty="0">
                <a:latin typeface="Calibri" panose="020F0502020204030204" pitchFamily="34" charset="0"/>
                <a:ea typeface="Calibri" panose="020F0502020204030204" pitchFamily="34" charset="0"/>
                <a:cs typeface="Times New Roman" panose="02020603050405020304" pitchFamily="18" charset="0"/>
              </a:rPr>
              <a:t>Кто эти ученые?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a:latin typeface="Calibri" panose="020F0502020204030204" pitchFamily="34" charset="0"/>
                <a:ea typeface="Calibri" panose="020F0502020204030204" pitchFamily="34" charset="0"/>
                <a:cs typeface="Times New Roman" panose="02020603050405020304" pitchFamily="18" charset="0"/>
              </a:rPr>
              <a:t>б</a:t>
            </a:r>
            <a:r>
              <a:rPr lang="ru-RU" sz="2000" dirty="0" smtClean="0">
                <a:latin typeface="Calibri" panose="020F0502020204030204" pitchFamily="34" charset="0"/>
                <a:ea typeface="Calibri" panose="020F0502020204030204" pitchFamily="34" charset="0"/>
                <a:cs typeface="Times New Roman" panose="02020603050405020304" pitchFamily="18" charset="0"/>
              </a:rPr>
              <a:t>) </a:t>
            </a:r>
            <a:r>
              <a:rPr lang="ru-RU" sz="2000" dirty="0">
                <a:latin typeface="Calibri" panose="020F0502020204030204" pitchFamily="34" charset="0"/>
                <a:ea typeface="Calibri" panose="020F0502020204030204" pitchFamily="34" charset="0"/>
                <a:cs typeface="Times New Roman" panose="02020603050405020304" pitchFamily="18" charset="0"/>
              </a:rPr>
              <a:t>Кто из них теоретически предсказал существование острова в Карском море, в честь которого он и назван?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В) </a:t>
            </a:r>
            <a:r>
              <a:rPr lang="ru-RU" sz="2000" dirty="0">
                <a:latin typeface="Calibri" panose="020F0502020204030204" pitchFamily="34" charset="0"/>
                <a:ea typeface="Calibri" panose="020F0502020204030204" pitchFamily="34" charset="0"/>
                <a:cs typeface="Times New Roman" panose="02020603050405020304" pitchFamily="18" charset="0"/>
              </a:rPr>
              <a:t>Кто является автором приключенческих романов?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a:latin typeface="Calibri" panose="020F0502020204030204" pitchFamily="34" charset="0"/>
                <a:ea typeface="Calibri" panose="020F0502020204030204" pitchFamily="34" charset="0"/>
                <a:cs typeface="Times New Roman" panose="02020603050405020304" pitchFamily="18" charset="0"/>
              </a:rPr>
              <a:t>д</a:t>
            </a:r>
            <a:r>
              <a:rPr lang="ru-RU" sz="2000" dirty="0" smtClean="0">
                <a:latin typeface="Calibri" panose="020F0502020204030204" pitchFamily="34" charset="0"/>
                <a:ea typeface="Calibri" panose="020F0502020204030204" pitchFamily="34" charset="0"/>
                <a:cs typeface="Times New Roman" panose="02020603050405020304" pitchFamily="18" charset="0"/>
              </a:rPr>
              <a:t>) </a:t>
            </a:r>
            <a:r>
              <a:rPr lang="ru-RU" sz="2000" dirty="0">
                <a:latin typeface="Calibri" panose="020F0502020204030204" pitchFamily="34" charset="0"/>
                <a:ea typeface="Calibri" panose="020F0502020204030204" pitchFamily="34" charset="0"/>
                <a:cs typeface="Times New Roman" panose="02020603050405020304" pitchFamily="18" charset="0"/>
              </a:rPr>
              <a:t>Кому принадлежат заслуги в открытии отдельных хребтов Забайкалья? </a:t>
            </a:r>
            <a:endParaRPr lang="ru-RU" sz="2000" dirty="0"/>
          </a:p>
        </p:txBody>
      </p:sp>
      <p:sp>
        <p:nvSpPr>
          <p:cNvPr id="3" name="Объект 2"/>
          <p:cNvSpPr>
            <a:spLocks noGrp="1"/>
          </p:cNvSpPr>
          <p:nvPr>
            <p:ph idx="1"/>
          </p:nvPr>
        </p:nvSpPr>
        <p:spPr>
          <a:xfrm>
            <a:off x="1484310" y="3736622"/>
            <a:ext cx="10018713" cy="2054578"/>
          </a:xfrm>
        </p:spPr>
        <p:txBody>
          <a:bodyPr>
            <a:normAutofit/>
          </a:bodyPr>
          <a:lstStyle/>
          <a:p>
            <a:r>
              <a:rPr lang="ru-RU" dirty="0" smtClean="0"/>
              <a:t>Ответ: а) Брусилов , </a:t>
            </a:r>
            <a:r>
              <a:rPr lang="ru-RU" dirty="0" err="1" smtClean="0"/>
              <a:t>Альбанов</a:t>
            </a:r>
            <a:r>
              <a:rPr lang="ru-RU" dirty="0" smtClean="0"/>
              <a:t>.</a:t>
            </a:r>
          </a:p>
          <a:p>
            <a:r>
              <a:rPr lang="ru-RU" dirty="0"/>
              <a:t> </a:t>
            </a:r>
            <a:r>
              <a:rPr lang="ru-RU" dirty="0" smtClean="0"/>
              <a:t>              б) Владимир Визе </a:t>
            </a:r>
          </a:p>
          <a:p>
            <a:r>
              <a:rPr lang="ru-RU" dirty="0"/>
              <a:t> </a:t>
            </a:r>
            <a:r>
              <a:rPr lang="ru-RU" dirty="0" smtClean="0"/>
              <a:t>              в) Владимир Обручев</a:t>
            </a:r>
          </a:p>
          <a:p>
            <a:r>
              <a:rPr lang="ru-RU" dirty="0"/>
              <a:t> </a:t>
            </a:r>
            <a:r>
              <a:rPr lang="ru-RU" dirty="0" smtClean="0"/>
              <a:t>             д) Владимиру Афанасьевичу Обручеву</a:t>
            </a:r>
            <a:endParaRPr lang="ru-RU" dirty="0"/>
          </a:p>
        </p:txBody>
      </p:sp>
    </p:spTree>
    <p:extLst>
      <p:ext uri="{BB962C8B-B14F-4D97-AF65-F5344CB8AC3E}">
        <p14:creationId xmlns:p14="http://schemas.microsoft.com/office/powerpoint/2010/main" val="2559069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6578" y="2887134"/>
            <a:ext cx="10018713" cy="1752599"/>
          </a:xfrm>
        </p:spPr>
        <p:txBody>
          <a:bodyPr>
            <a:normAutofit/>
          </a:bodyPr>
          <a:lstStyle/>
          <a:p>
            <a:r>
              <a:rPr lang="ru-RU" sz="5400" b="1" dirty="0" smtClean="0"/>
              <a:t>1 уровень</a:t>
            </a:r>
            <a:endParaRPr lang="ru-RU" sz="5400" b="1" dirty="0"/>
          </a:p>
        </p:txBody>
      </p:sp>
    </p:spTree>
    <p:extLst>
      <p:ext uri="{BB962C8B-B14F-4D97-AF65-F5344CB8AC3E}">
        <p14:creationId xmlns:p14="http://schemas.microsoft.com/office/powerpoint/2010/main" val="4268292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4. Весной 1941 г. этот исследователь совместно с А.П. Крупениным совершил величайшее географическое открытие, обнаружив объекты, которые ранее описывались только на территории Новой Зеландии, в Северной Америке и Срединно-Атлантическом хребте. Сегодня открытые этими первопроходцами объекты находятся в России под охраной ЮНЕСКО.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а) </a:t>
            </a:r>
            <a:r>
              <a:rPr lang="ru-RU" sz="2000" dirty="0">
                <a:latin typeface="Calibri" panose="020F0502020204030204" pitchFamily="34" charset="0"/>
                <a:ea typeface="Calibri" panose="020F0502020204030204" pitchFamily="34" charset="0"/>
                <a:cs typeface="Times New Roman" panose="02020603050405020304" pitchFamily="18" charset="0"/>
              </a:rPr>
              <a:t>Назовите имя первооткрывателя.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б) </a:t>
            </a:r>
            <a:r>
              <a:rPr lang="ru-RU" sz="2000" dirty="0">
                <a:latin typeface="Calibri" panose="020F0502020204030204" pitchFamily="34" charset="0"/>
                <a:ea typeface="Calibri" panose="020F0502020204030204" pitchFamily="34" charset="0"/>
                <a:cs typeface="Times New Roman" panose="02020603050405020304" pitchFamily="18" charset="0"/>
              </a:rPr>
              <a:t>Назовите объекты, о которых идет речь.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в) </a:t>
            </a:r>
            <a:r>
              <a:rPr lang="ru-RU" sz="2000" dirty="0">
                <a:latin typeface="Calibri" panose="020F0502020204030204" pitchFamily="34" charset="0"/>
                <a:ea typeface="Calibri" panose="020F0502020204030204" pitchFamily="34" charset="0"/>
                <a:cs typeface="Times New Roman" panose="02020603050405020304" pitchFamily="18" charset="0"/>
              </a:rPr>
              <a:t>Укажите язык германской группы, из которого пришло название этих объектов.</a:t>
            </a:r>
          </a:p>
        </p:txBody>
      </p:sp>
      <p:sp>
        <p:nvSpPr>
          <p:cNvPr id="3" name="Объект 2"/>
          <p:cNvSpPr>
            <a:spLocks noGrp="1"/>
          </p:cNvSpPr>
          <p:nvPr>
            <p:ph idx="1"/>
          </p:nvPr>
        </p:nvSpPr>
        <p:spPr>
          <a:xfrm>
            <a:off x="1484310" y="3736622"/>
            <a:ext cx="10018713" cy="2054578"/>
          </a:xfrm>
        </p:spPr>
        <p:txBody>
          <a:bodyPr/>
          <a:lstStyle/>
          <a:p>
            <a:r>
              <a:rPr lang="ru-RU" dirty="0" smtClean="0"/>
              <a:t>Ответ: а) Татьяна Устинова</a:t>
            </a:r>
          </a:p>
          <a:p>
            <a:r>
              <a:rPr lang="ru-RU" dirty="0"/>
              <a:t> </a:t>
            </a:r>
            <a:r>
              <a:rPr lang="ru-RU" dirty="0" smtClean="0"/>
              <a:t>              б) Долина Гейзеров</a:t>
            </a:r>
          </a:p>
          <a:p>
            <a:r>
              <a:rPr lang="ru-RU" dirty="0"/>
              <a:t> </a:t>
            </a:r>
            <a:r>
              <a:rPr lang="ru-RU" dirty="0" smtClean="0"/>
              <a:t>              в) Исландский</a:t>
            </a:r>
            <a:endParaRPr lang="ru-RU" dirty="0"/>
          </a:p>
        </p:txBody>
      </p:sp>
    </p:spTree>
    <p:extLst>
      <p:ext uri="{BB962C8B-B14F-4D97-AF65-F5344CB8AC3E}">
        <p14:creationId xmlns:p14="http://schemas.microsoft.com/office/powerpoint/2010/main" val="3693440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5.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a:latin typeface="Calibri" panose="020F0502020204030204" pitchFamily="34" charset="0"/>
                <a:ea typeface="Calibri" panose="020F0502020204030204" pitchFamily="34" charset="0"/>
                <a:cs typeface="Times New Roman" panose="02020603050405020304" pitchFamily="18" charset="0"/>
              </a:rPr>
              <a:t>а</a:t>
            </a:r>
            <a:r>
              <a:rPr lang="ru-RU" sz="2000" dirty="0" smtClean="0">
                <a:latin typeface="Calibri" panose="020F0502020204030204" pitchFamily="34" charset="0"/>
                <a:ea typeface="Calibri" panose="020F0502020204030204" pitchFamily="34" charset="0"/>
                <a:cs typeface="Times New Roman" panose="02020603050405020304" pitchFamily="18" charset="0"/>
              </a:rPr>
              <a:t>) </a:t>
            </a:r>
            <a:r>
              <a:rPr lang="ru-RU" sz="2000" dirty="0">
                <a:latin typeface="Calibri" panose="020F0502020204030204" pitchFamily="34" charset="0"/>
                <a:ea typeface="Calibri" panose="020F0502020204030204" pitchFamily="34" charset="0"/>
                <a:cs typeface="Times New Roman" panose="02020603050405020304" pitchFamily="18" charset="0"/>
              </a:rPr>
              <a:t>Выберите в списке путешественников, не совершивших кругосветное плавание:  О. </a:t>
            </a:r>
            <a:r>
              <a:rPr lang="ru-RU" sz="2000" dirty="0" err="1">
                <a:latin typeface="Calibri" panose="020F0502020204030204" pitchFamily="34" charset="0"/>
                <a:ea typeface="Calibri" panose="020F0502020204030204" pitchFamily="34" charset="0"/>
                <a:cs typeface="Times New Roman" panose="02020603050405020304" pitchFamily="18" charset="0"/>
              </a:rPr>
              <a:t>Коцебу</a:t>
            </a:r>
            <a:r>
              <a:rPr lang="ru-RU" sz="2000" dirty="0">
                <a:latin typeface="Calibri" panose="020F0502020204030204" pitchFamily="34" charset="0"/>
                <a:ea typeface="Calibri" panose="020F0502020204030204" pitchFamily="34" charset="0"/>
                <a:cs typeface="Times New Roman" panose="02020603050405020304" pitchFamily="18" charset="0"/>
              </a:rPr>
              <a:t>, Ю. Лисянский, Ф. Конюхов, Н.Н. Миклухо-Маклай, </a:t>
            </a:r>
            <a:r>
              <a:rPr lang="ru-RU" sz="2000" dirty="0" smtClean="0">
                <a:latin typeface="Calibri" panose="020F0502020204030204" pitchFamily="34" charset="0"/>
                <a:ea typeface="Calibri" panose="020F0502020204030204" pitchFamily="34" charset="0"/>
                <a:cs typeface="Times New Roman" panose="02020603050405020304" pitchFamily="18" charset="0"/>
              </a:rPr>
              <a:t>М</a:t>
            </a:r>
            <a:r>
              <a:rPr lang="ru-RU" sz="2000" dirty="0">
                <a:latin typeface="Calibri" panose="020F0502020204030204" pitchFamily="34" charset="0"/>
                <a:ea typeface="Calibri" panose="020F0502020204030204" pitchFamily="34" charset="0"/>
                <a:cs typeface="Times New Roman" panose="02020603050405020304" pitchFamily="18" charset="0"/>
              </a:rPr>
              <a:t>. </a:t>
            </a:r>
            <a:r>
              <a:rPr lang="ru-RU" sz="2000" dirty="0" err="1">
                <a:latin typeface="Calibri" panose="020F0502020204030204" pitchFamily="34" charset="0"/>
                <a:ea typeface="Calibri" panose="020F0502020204030204" pitchFamily="34" charset="0"/>
                <a:cs typeface="Times New Roman" panose="02020603050405020304" pitchFamily="18" charset="0"/>
              </a:rPr>
              <a:t>Лазарев,Х</a:t>
            </a:r>
            <a:r>
              <a:rPr lang="ru-RU" sz="2000" dirty="0">
                <a:latin typeface="Calibri" panose="020F0502020204030204" pitchFamily="34" charset="0"/>
                <a:ea typeface="Calibri" panose="020F0502020204030204" pitchFamily="34" charset="0"/>
                <a:cs typeface="Times New Roman" panose="02020603050405020304" pitchFamily="18" charset="0"/>
              </a:rPr>
              <a:t>. </a:t>
            </a:r>
            <a:r>
              <a:rPr lang="ru-RU" sz="2000" dirty="0" err="1">
                <a:latin typeface="Calibri" panose="020F0502020204030204" pitchFamily="34" charset="0"/>
                <a:ea typeface="Calibri" panose="020F0502020204030204" pitchFamily="34" charset="0"/>
                <a:cs typeface="Times New Roman" panose="02020603050405020304" pitchFamily="18" charset="0"/>
              </a:rPr>
              <a:t>Элькано</a:t>
            </a:r>
            <a:r>
              <a:rPr lang="ru-RU" sz="2000" dirty="0">
                <a:latin typeface="Calibri" panose="020F0502020204030204" pitchFamily="34" charset="0"/>
                <a:ea typeface="Calibri" panose="020F0502020204030204" pitchFamily="34" charset="0"/>
                <a:cs typeface="Times New Roman" panose="02020603050405020304" pitchFamily="18" charset="0"/>
              </a:rPr>
              <a:t>, А. </a:t>
            </a:r>
            <a:r>
              <a:rPr lang="ru-RU" sz="2000" dirty="0" err="1">
                <a:latin typeface="Calibri" panose="020F0502020204030204" pitchFamily="34" charset="0"/>
                <a:ea typeface="Calibri" panose="020F0502020204030204" pitchFamily="34" charset="0"/>
                <a:cs typeface="Times New Roman" panose="02020603050405020304" pitchFamily="18" charset="0"/>
              </a:rPr>
              <a:t>Веспуччи</a:t>
            </a:r>
            <a:r>
              <a:rPr lang="ru-RU" sz="2000" dirty="0">
                <a:latin typeface="Calibri" panose="020F0502020204030204" pitchFamily="34" charset="0"/>
                <a:ea typeface="Calibri" panose="020F0502020204030204" pitchFamily="34" charset="0"/>
                <a:cs typeface="Times New Roman" panose="02020603050405020304" pitchFamily="18" charset="0"/>
              </a:rPr>
              <a:t>.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б) </a:t>
            </a:r>
            <a:r>
              <a:rPr lang="ru-RU" sz="2000" dirty="0">
                <a:latin typeface="Calibri" panose="020F0502020204030204" pitchFamily="34" charset="0"/>
                <a:ea typeface="Calibri" panose="020F0502020204030204" pitchFamily="34" charset="0"/>
                <a:cs typeface="Times New Roman" panose="02020603050405020304" pitchFamily="18" charset="0"/>
              </a:rPr>
              <a:t>Кто из перечисленных путешественников совершил максимальное количество оборотов вокруг Земли? </a:t>
            </a:r>
          </a:p>
        </p:txBody>
      </p:sp>
      <p:sp>
        <p:nvSpPr>
          <p:cNvPr id="3" name="Объект 2"/>
          <p:cNvSpPr>
            <a:spLocks noGrp="1"/>
          </p:cNvSpPr>
          <p:nvPr>
            <p:ph idx="1"/>
          </p:nvPr>
        </p:nvSpPr>
        <p:spPr>
          <a:xfrm>
            <a:off x="1484310" y="3736622"/>
            <a:ext cx="10018713" cy="2054578"/>
          </a:xfrm>
        </p:spPr>
        <p:txBody>
          <a:bodyPr/>
          <a:lstStyle/>
          <a:p>
            <a:r>
              <a:rPr lang="ru-RU" dirty="0" smtClean="0"/>
              <a:t>Ответ: а) Миклухо-Маклай, </a:t>
            </a:r>
            <a:r>
              <a:rPr lang="ru-RU" dirty="0" err="1" smtClean="0"/>
              <a:t>Веспуччи</a:t>
            </a:r>
            <a:endParaRPr lang="ru-RU" dirty="0" smtClean="0"/>
          </a:p>
          <a:p>
            <a:r>
              <a:rPr lang="ru-RU" dirty="0"/>
              <a:t> </a:t>
            </a:r>
            <a:r>
              <a:rPr lang="ru-RU" dirty="0" smtClean="0"/>
              <a:t>              б) Конюхов</a:t>
            </a:r>
            <a:endParaRPr lang="ru-RU" dirty="0"/>
          </a:p>
        </p:txBody>
      </p:sp>
    </p:spTree>
    <p:extLst>
      <p:ext uri="{BB962C8B-B14F-4D97-AF65-F5344CB8AC3E}">
        <p14:creationId xmlns:p14="http://schemas.microsoft.com/office/powerpoint/2010/main" val="1091794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6. Настоящее имя этого казачьего атамана точно неизвестно. Он снискал себе славу завоевателя Сибири. И погибель свою нашел в водах могучей сибирской реки. В его честь назван первый в мире ледокол.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а) </a:t>
            </a:r>
            <a:r>
              <a:rPr lang="ru-RU" sz="2000" dirty="0">
                <a:latin typeface="Calibri" panose="020F0502020204030204" pitchFamily="34" charset="0"/>
                <a:ea typeface="Calibri" panose="020F0502020204030204" pitchFamily="34" charset="0"/>
                <a:cs typeface="Times New Roman" panose="02020603050405020304" pitchFamily="18" charset="0"/>
              </a:rPr>
              <a:t>Как обычно в исторической литературе называют это человека?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б) </a:t>
            </a:r>
            <a:r>
              <a:rPr lang="ru-RU" sz="2000" dirty="0">
                <a:latin typeface="Calibri" panose="020F0502020204030204" pitchFamily="34" charset="0"/>
                <a:ea typeface="Calibri" panose="020F0502020204030204" pitchFamily="34" charset="0"/>
                <a:cs typeface="Times New Roman" panose="02020603050405020304" pitchFamily="18" charset="0"/>
              </a:rPr>
              <a:t>Укажите название реки, в водах которой, как предполагается, погиб атаман.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в) </a:t>
            </a:r>
            <a:r>
              <a:rPr lang="ru-RU" sz="2000" dirty="0">
                <a:latin typeface="Calibri" panose="020F0502020204030204" pitchFamily="34" charset="0"/>
                <a:ea typeface="Calibri" panose="020F0502020204030204" pitchFamily="34" charset="0"/>
                <a:cs typeface="Times New Roman" panose="02020603050405020304" pitchFamily="18" charset="0"/>
              </a:rPr>
              <a:t>Когда и где был сооружен ледокол, носящий имя этого исследователя? </a:t>
            </a:r>
          </a:p>
        </p:txBody>
      </p:sp>
      <p:sp>
        <p:nvSpPr>
          <p:cNvPr id="3" name="Объект 2"/>
          <p:cNvSpPr>
            <a:spLocks noGrp="1"/>
          </p:cNvSpPr>
          <p:nvPr>
            <p:ph idx="1"/>
          </p:nvPr>
        </p:nvSpPr>
        <p:spPr>
          <a:xfrm>
            <a:off x="1484310" y="3736622"/>
            <a:ext cx="10018713" cy="2054578"/>
          </a:xfrm>
        </p:spPr>
        <p:txBody>
          <a:bodyPr/>
          <a:lstStyle/>
          <a:p>
            <a:r>
              <a:rPr lang="ru-RU" dirty="0" smtClean="0"/>
              <a:t>Ответ: а) Ермак Тимофеевич</a:t>
            </a:r>
          </a:p>
          <a:p>
            <a:r>
              <a:rPr lang="ru-RU" dirty="0"/>
              <a:t> </a:t>
            </a:r>
            <a:r>
              <a:rPr lang="ru-RU" dirty="0" smtClean="0"/>
              <a:t>              б) Иртыш</a:t>
            </a:r>
          </a:p>
          <a:p>
            <a:r>
              <a:rPr lang="ru-RU" dirty="0"/>
              <a:t> </a:t>
            </a:r>
            <a:r>
              <a:rPr lang="ru-RU" dirty="0" smtClean="0"/>
              <a:t>              в) В 1897 в Ньюкасле</a:t>
            </a:r>
            <a:endParaRPr lang="ru-RU" dirty="0"/>
          </a:p>
        </p:txBody>
      </p:sp>
    </p:spTree>
    <p:extLst>
      <p:ext uri="{BB962C8B-B14F-4D97-AF65-F5344CB8AC3E}">
        <p14:creationId xmlns:p14="http://schemas.microsoft.com/office/powerpoint/2010/main" val="1711925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7. В 1806 г. началось второе русское кругосветное плавание. Командиром шлюпа был назначен лейтенант. Корабль переделали из лесовоза. Совершая путешествие, команда сначала попала в плен к англичанам и провела в нем один год, затем к японцам, пробыв в заточении два года. Вернувшись из плена, командир экспедиции все же предпринял второе кругосветное путешествие. В этом плавании первую серьезную практику получили будущие выдающиеся русские мореплаватели Фердинанд Врангель и Федор Литке.</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а) </a:t>
            </a:r>
            <a:r>
              <a:rPr lang="ru-RU" sz="2000" dirty="0">
                <a:latin typeface="Calibri" panose="020F0502020204030204" pitchFamily="34" charset="0"/>
                <a:ea typeface="Calibri" panose="020F0502020204030204" pitchFamily="34" charset="0"/>
                <a:cs typeface="Times New Roman" panose="02020603050405020304" pitchFamily="18" charset="0"/>
              </a:rPr>
              <a:t>Назовите имя путешественника.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б) </a:t>
            </a:r>
            <a:r>
              <a:rPr lang="ru-RU" sz="2000" dirty="0">
                <a:latin typeface="Calibri" panose="020F0502020204030204" pitchFamily="34" charset="0"/>
                <a:ea typeface="Calibri" panose="020F0502020204030204" pitchFamily="34" charset="0"/>
                <a:cs typeface="Times New Roman" panose="02020603050405020304" pitchFamily="18" charset="0"/>
              </a:rPr>
              <a:t>Как назывался шлюп?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в) </a:t>
            </a:r>
            <a:r>
              <a:rPr lang="ru-RU" sz="2000" dirty="0">
                <a:latin typeface="Calibri" panose="020F0502020204030204" pitchFamily="34" charset="0"/>
                <a:ea typeface="Calibri" panose="020F0502020204030204" pitchFamily="34" charset="0"/>
                <a:cs typeface="Times New Roman" panose="02020603050405020304" pitchFamily="18" charset="0"/>
              </a:rPr>
              <a:t>Что на географической карте было названо в честь мореплавателя и его корабля? </a:t>
            </a:r>
          </a:p>
        </p:txBody>
      </p:sp>
      <p:sp>
        <p:nvSpPr>
          <p:cNvPr id="3" name="Объект 2"/>
          <p:cNvSpPr>
            <a:spLocks noGrp="1"/>
          </p:cNvSpPr>
          <p:nvPr>
            <p:ph idx="1"/>
          </p:nvPr>
        </p:nvSpPr>
        <p:spPr>
          <a:xfrm>
            <a:off x="1484310" y="3736622"/>
            <a:ext cx="10018713" cy="2054578"/>
          </a:xfrm>
        </p:spPr>
        <p:txBody>
          <a:bodyPr/>
          <a:lstStyle/>
          <a:p>
            <a:r>
              <a:rPr lang="ru-RU" dirty="0" smtClean="0"/>
              <a:t>Ответ: а) Василий Михайлович Головнин</a:t>
            </a:r>
          </a:p>
          <a:p>
            <a:r>
              <a:rPr lang="ru-RU" dirty="0"/>
              <a:t> </a:t>
            </a:r>
            <a:r>
              <a:rPr lang="ru-RU" dirty="0" smtClean="0"/>
              <a:t>              б) «Диана»</a:t>
            </a:r>
          </a:p>
          <a:p>
            <a:r>
              <a:rPr lang="ru-RU" dirty="0"/>
              <a:t> </a:t>
            </a:r>
            <a:r>
              <a:rPr lang="ru-RU" dirty="0" smtClean="0"/>
              <a:t>              в) Пролив Дианы</a:t>
            </a:r>
            <a:endParaRPr lang="ru-RU" dirty="0"/>
          </a:p>
        </p:txBody>
      </p:sp>
    </p:spTree>
    <p:extLst>
      <p:ext uri="{BB962C8B-B14F-4D97-AF65-F5344CB8AC3E}">
        <p14:creationId xmlns:p14="http://schemas.microsoft.com/office/powerpoint/2010/main" val="4170756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8. Поселившись среди папуасов, Н.Н. Миклухо-Маклай старался лучше изучить их язык. В его материалах находится несколько составленных им словарей наречий и диалектов папуасов. Кстати, название «папуас» восходит к «</a:t>
            </a:r>
            <a:r>
              <a:rPr lang="ru-RU" sz="2000" dirty="0" err="1">
                <a:latin typeface="Calibri" panose="020F0502020204030204" pitchFamily="34" charset="0"/>
                <a:ea typeface="Calibri" panose="020F0502020204030204" pitchFamily="34" charset="0"/>
                <a:cs typeface="Times New Roman" panose="02020603050405020304" pitchFamily="18" charset="0"/>
              </a:rPr>
              <a:t>пуа-пуа</a:t>
            </a:r>
            <a:r>
              <a:rPr lang="ru-RU" sz="2000" dirty="0">
                <a:latin typeface="Calibri" panose="020F0502020204030204" pitchFamily="34" charset="0"/>
                <a:ea typeface="Calibri" panose="020F0502020204030204" pitchFamily="34" charset="0"/>
                <a:cs typeface="Times New Roman" panose="02020603050405020304" pitchFamily="18" charset="0"/>
              </a:rPr>
              <a:t>» - «застывшие волосы».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а) </a:t>
            </a:r>
            <a:r>
              <a:rPr lang="ru-RU" sz="2000" dirty="0">
                <a:latin typeface="Calibri" panose="020F0502020204030204" pitchFamily="34" charset="0"/>
                <a:ea typeface="Calibri" panose="020F0502020204030204" pitchFamily="34" charset="0"/>
                <a:cs typeface="Times New Roman" panose="02020603050405020304" pitchFamily="18" charset="0"/>
              </a:rPr>
              <a:t>Назовите общеизвестное полинезийское слово, принятое в науке для обозначения запретов у первобытных народов на различные действия, слова, предмета.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б) </a:t>
            </a:r>
            <a:r>
              <a:rPr lang="ru-RU" sz="2000" dirty="0">
                <a:latin typeface="Calibri" panose="020F0502020204030204" pitchFamily="34" charset="0"/>
                <a:ea typeface="Calibri" panose="020F0502020204030204" pitchFamily="34" charset="0"/>
                <a:cs typeface="Times New Roman" panose="02020603050405020304" pitchFamily="18" charset="0"/>
              </a:rPr>
              <a:t>Какие природные условия позволили папуасам сохранить свою самобытность, а отважного ученого довели до жесточайшей лихорадки?</a:t>
            </a:r>
          </a:p>
        </p:txBody>
      </p:sp>
      <p:sp>
        <p:nvSpPr>
          <p:cNvPr id="3" name="Объект 2"/>
          <p:cNvSpPr>
            <a:spLocks noGrp="1"/>
          </p:cNvSpPr>
          <p:nvPr>
            <p:ph idx="1"/>
          </p:nvPr>
        </p:nvSpPr>
        <p:spPr>
          <a:xfrm>
            <a:off x="1484310" y="3736622"/>
            <a:ext cx="10018713" cy="2054578"/>
          </a:xfrm>
        </p:spPr>
        <p:txBody>
          <a:bodyPr/>
          <a:lstStyle/>
          <a:p>
            <a:r>
              <a:rPr lang="ru-RU" dirty="0" smtClean="0"/>
              <a:t>Ответ: а) Табу</a:t>
            </a:r>
          </a:p>
          <a:p>
            <a:r>
              <a:rPr lang="ru-RU" dirty="0"/>
              <a:t> </a:t>
            </a:r>
            <a:r>
              <a:rPr lang="ru-RU" dirty="0" smtClean="0"/>
              <a:t>              б) Господствующие здесь влажные леса «Зелёный ад»</a:t>
            </a:r>
            <a:endParaRPr lang="ru-RU" dirty="0"/>
          </a:p>
        </p:txBody>
      </p:sp>
    </p:spTree>
    <p:extLst>
      <p:ext uri="{BB962C8B-B14F-4D97-AF65-F5344CB8AC3E}">
        <p14:creationId xmlns:p14="http://schemas.microsoft.com/office/powerpoint/2010/main" val="504623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9. Во время учебы в Германии Н.Н. Миклухо-Маклай (ему тогда было около двадцати лет) проходил практику в больнице, где влюбился в молодую пациентку. Девушка умерла, но в память о высоких отношениях завещала доктору свой… череп.  Какое необычное применение нашел Николай этому «подарку»? </a:t>
            </a:r>
          </a:p>
        </p:txBody>
      </p:sp>
      <p:sp>
        <p:nvSpPr>
          <p:cNvPr id="3" name="Объект 2"/>
          <p:cNvSpPr>
            <a:spLocks noGrp="1"/>
          </p:cNvSpPr>
          <p:nvPr>
            <p:ph idx="1"/>
          </p:nvPr>
        </p:nvSpPr>
        <p:spPr>
          <a:xfrm>
            <a:off x="1484310" y="3736622"/>
            <a:ext cx="10018713" cy="2054578"/>
          </a:xfrm>
        </p:spPr>
        <p:txBody>
          <a:bodyPr/>
          <a:lstStyle/>
          <a:p>
            <a:r>
              <a:rPr lang="ru-RU" dirty="0" smtClean="0"/>
              <a:t>Ответ: Соорудил диковинную лампу. </a:t>
            </a:r>
            <a:endParaRPr lang="ru-RU" dirty="0"/>
          </a:p>
        </p:txBody>
      </p:sp>
    </p:spTree>
    <p:extLst>
      <p:ext uri="{BB962C8B-B14F-4D97-AF65-F5344CB8AC3E}">
        <p14:creationId xmlns:p14="http://schemas.microsoft.com/office/powerpoint/2010/main" val="4251243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6578" y="2887134"/>
            <a:ext cx="10018713" cy="1752599"/>
          </a:xfrm>
        </p:spPr>
        <p:txBody>
          <a:bodyPr>
            <a:normAutofit/>
          </a:bodyPr>
          <a:lstStyle/>
          <a:p>
            <a:r>
              <a:rPr lang="ru-RU" sz="5400" b="1" dirty="0" smtClean="0"/>
              <a:t>3 уровень</a:t>
            </a:r>
            <a:endParaRPr lang="ru-RU" sz="5400" b="1" dirty="0"/>
          </a:p>
        </p:txBody>
      </p:sp>
    </p:spTree>
    <p:extLst>
      <p:ext uri="{BB962C8B-B14F-4D97-AF65-F5344CB8AC3E}">
        <p14:creationId xmlns:p14="http://schemas.microsoft.com/office/powerpoint/2010/main" val="33376196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70933"/>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1. На полуострове Таймыр есть бухта Марии Прончищевой. Из архивных документов известно, что лейтенант Российского флота Василий Васильевич Прончищев, который с 1733 г. руководил отрядом II Камчатской экспедиции, взял с собой в поход жену. Этот отряд произвел первую инструментальную съемку реки Лены и берега Северного Ледовитого океана от устья Лены до мыса </a:t>
            </a:r>
            <a:r>
              <a:rPr lang="ru-RU" sz="2000" dirty="0" err="1">
                <a:latin typeface="Calibri" panose="020F0502020204030204" pitchFamily="34" charset="0"/>
                <a:ea typeface="Calibri" panose="020F0502020204030204" pitchFamily="34" charset="0"/>
                <a:cs typeface="Times New Roman" panose="02020603050405020304" pitchFamily="18" charset="0"/>
              </a:rPr>
              <a:t>Фаддея</a:t>
            </a:r>
            <a:r>
              <a:rPr lang="ru-RU" sz="2000" dirty="0">
                <a:latin typeface="Calibri" panose="020F0502020204030204" pitchFamily="34" charset="0"/>
                <a:ea typeface="Calibri" panose="020F0502020204030204" pitchFamily="34" charset="0"/>
                <a:cs typeface="Times New Roman" panose="02020603050405020304" pitchFamily="18" charset="0"/>
              </a:rPr>
              <a:t> на Таймыре. На карте полуострова Таймыр появилась надпись: «М. Прончищевой», т.е. «Мыс Прончищевой», но картографы расшифровали букву «М» как имя – «Мария».  Для супругов Камчатская экспедиция завершилась трагически: на обратном пути в 1736 г. они умерли от цинги.</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а) </a:t>
            </a:r>
            <a:r>
              <a:rPr lang="ru-RU" sz="2000" dirty="0">
                <a:latin typeface="Calibri" panose="020F0502020204030204" pitchFamily="34" charset="0"/>
                <a:ea typeface="Calibri" panose="020F0502020204030204" pitchFamily="34" charset="0"/>
                <a:cs typeface="Times New Roman" panose="02020603050405020304" pitchFamily="18" charset="0"/>
              </a:rPr>
              <a:t>Как на самом деле звали жену В.В. Прончищева</a:t>
            </a:r>
            <a:r>
              <a:rPr lang="ru-RU" sz="2000" dirty="0" smtClean="0">
                <a:latin typeface="Calibri" panose="020F0502020204030204" pitchFamily="34" charset="0"/>
                <a:ea typeface="Calibri" panose="020F0502020204030204" pitchFamily="34" charset="0"/>
                <a:cs typeface="Times New Roman" panose="02020603050405020304" pitchFamily="18" charset="0"/>
              </a:rPr>
              <a:t>?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б) </a:t>
            </a:r>
            <a:r>
              <a:rPr lang="ru-RU" sz="2000" dirty="0">
                <a:latin typeface="Calibri" panose="020F0502020204030204" pitchFamily="34" charset="0"/>
                <a:ea typeface="Calibri" panose="020F0502020204030204" pitchFamily="34" charset="0"/>
                <a:cs typeface="Times New Roman" panose="02020603050405020304" pitchFamily="18" charset="0"/>
              </a:rPr>
              <a:t>Кто еще из русских женщин вместе со своими мужьями совершал путешествия?</a:t>
            </a:r>
          </a:p>
        </p:txBody>
      </p:sp>
      <p:sp>
        <p:nvSpPr>
          <p:cNvPr id="3" name="Объект 2"/>
          <p:cNvSpPr>
            <a:spLocks noGrp="1"/>
          </p:cNvSpPr>
          <p:nvPr>
            <p:ph idx="1"/>
          </p:nvPr>
        </p:nvSpPr>
        <p:spPr>
          <a:xfrm>
            <a:off x="1484310" y="3736622"/>
            <a:ext cx="10018713" cy="2054578"/>
          </a:xfrm>
        </p:spPr>
        <p:txBody>
          <a:bodyPr/>
          <a:lstStyle/>
          <a:p>
            <a:r>
              <a:rPr lang="ru-RU" dirty="0" smtClean="0"/>
              <a:t>Ответ: а) Татьяна </a:t>
            </a:r>
            <a:r>
              <a:rPr lang="ru-RU" dirty="0" err="1" smtClean="0"/>
              <a:t>Кадырева</a:t>
            </a:r>
            <a:endParaRPr lang="ru-RU" dirty="0" smtClean="0"/>
          </a:p>
          <a:p>
            <a:r>
              <a:rPr lang="ru-RU" dirty="0"/>
              <a:t> </a:t>
            </a:r>
            <a:r>
              <a:rPr lang="ru-RU" dirty="0" smtClean="0"/>
              <a:t>              б) Ольга Федченко , Екатерина </a:t>
            </a:r>
            <a:r>
              <a:rPr lang="ru-RU" dirty="0" err="1" smtClean="0"/>
              <a:t>Невельская</a:t>
            </a:r>
            <a:endParaRPr lang="ru-RU" dirty="0"/>
          </a:p>
        </p:txBody>
      </p:sp>
    </p:spTree>
    <p:extLst>
      <p:ext uri="{BB962C8B-B14F-4D97-AF65-F5344CB8AC3E}">
        <p14:creationId xmlns:p14="http://schemas.microsoft.com/office/powerpoint/2010/main" val="31643708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2. А. Назовите имя человека, первым из наших соотечественников побывавшего  в области субэкваториального климата.</a:t>
            </a:r>
          </a:p>
        </p:txBody>
      </p:sp>
      <p:sp>
        <p:nvSpPr>
          <p:cNvPr id="3" name="Объект 2"/>
          <p:cNvSpPr>
            <a:spLocks noGrp="1"/>
          </p:cNvSpPr>
          <p:nvPr>
            <p:ph idx="1"/>
          </p:nvPr>
        </p:nvSpPr>
        <p:spPr>
          <a:xfrm>
            <a:off x="1484310" y="3736622"/>
            <a:ext cx="10018713" cy="2054578"/>
          </a:xfrm>
        </p:spPr>
        <p:txBody>
          <a:bodyPr/>
          <a:lstStyle/>
          <a:p>
            <a:r>
              <a:rPr lang="ru-RU" dirty="0" smtClean="0"/>
              <a:t>Ответ: Афанасий Никитин </a:t>
            </a:r>
            <a:endParaRPr lang="ru-RU" dirty="0"/>
          </a:p>
        </p:txBody>
      </p:sp>
    </p:spTree>
    <p:extLst>
      <p:ext uri="{BB962C8B-B14F-4D97-AF65-F5344CB8AC3E}">
        <p14:creationId xmlns:p14="http://schemas.microsoft.com/office/powerpoint/2010/main" val="22388388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1377" y="237067"/>
            <a:ext cx="10018713" cy="2833511"/>
          </a:xfrm>
        </p:spPr>
        <p:txBody>
          <a:bodyPr>
            <a:noAutofit/>
          </a:bodyPr>
          <a:lstStyle/>
          <a:p>
            <a:pPr algn="l"/>
            <a:r>
              <a:rPr lang="ru-RU" sz="2000" dirty="0" smtClean="0">
                <a:latin typeface="Calibri" panose="020F0502020204030204" pitchFamily="34" charset="0"/>
                <a:ea typeface="Calibri" panose="020F0502020204030204" pitchFamily="34" charset="0"/>
                <a:cs typeface="Times New Roman" panose="02020603050405020304" pitchFamily="18" charset="0"/>
              </a:rPr>
              <a:t>2.Б</a:t>
            </a:r>
            <a:r>
              <a:rPr lang="ru-RU" sz="2000" dirty="0">
                <a:latin typeface="Calibri" panose="020F0502020204030204" pitchFamily="34" charset="0"/>
                <a:ea typeface="Calibri" panose="020F0502020204030204" pitchFamily="34" charset="0"/>
                <a:cs typeface="Times New Roman" panose="02020603050405020304" pitchFamily="18" charset="0"/>
              </a:rPr>
              <a:t>. Перечислите: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1</a:t>
            </a:r>
            <a:r>
              <a:rPr lang="ru-RU" sz="2000" dirty="0">
                <a:latin typeface="Calibri" panose="020F0502020204030204" pitchFamily="34" charset="0"/>
                <a:ea typeface="Calibri" panose="020F0502020204030204" pitchFamily="34" charset="0"/>
                <a:cs typeface="Times New Roman" panose="02020603050405020304" pitchFamily="18" charset="0"/>
              </a:rPr>
              <a:t>) зональные типы почв, свойственные территориям с недостаточным увлажнением (Ку&lt;1), ареалы которых он пересекал;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2) эпохи складчатости, к которым относятся тектонические структуры, которые он пересекал</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Объект 2"/>
          <p:cNvSpPr>
            <a:spLocks noGrp="1"/>
          </p:cNvSpPr>
          <p:nvPr>
            <p:ph idx="1"/>
          </p:nvPr>
        </p:nvSpPr>
        <p:spPr>
          <a:xfrm>
            <a:off x="1484310" y="3736622"/>
            <a:ext cx="10018713" cy="2054578"/>
          </a:xfrm>
        </p:spPr>
        <p:txBody>
          <a:bodyPr/>
          <a:lstStyle/>
          <a:p>
            <a:r>
              <a:rPr lang="ru-RU" dirty="0" smtClean="0"/>
              <a:t>Ответ: 1) Красно-жёлтые, красновато-бурые, чёрные и серые слиты тропических и субтропических поясов, красно-бурые саванны.</a:t>
            </a:r>
          </a:p>
          <a:p>
            <a:r>
              <a:rPr lang="ru-RU" dirty="0" smtClean="0"/>
              <a:t>               2) Герцинская, Байкальская</a:t>
            </a:r>
            <a:endParaRPr lang="ru-RU" dirty="0"/>
          </a:p>
        </p:txBody>
      </p:sp>
    </p:spTree>
    <p:extLst>
      <p:ext uri="{BB962C8B-B14F-4D97-AF65-F5344CB8AC3E}">
        <p14:creationId xmlns:p14="http://schemas.microsoft.com/office/powerpoint/2010/main" val="4244844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0"/>
            <a:ext cx="10018713" cy="2791178"/>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1. Российский этнограф, антрополог, биолог и путешественник из древнего украино-русского казачьего рода, изучавший коренное население Юго-Восточной Азии, Австралии и Океании (1870-1880-е годы). Считается, что он впервые описал зверька </a:t>
            </a:r>
            <a:r>
              <a:rPr lang="ru-RU" sz="2000" dirty="0" err="1">
                <a:latin typeface="Calibri" panose="020F0502020204030204" pitchFamily="34" charset="0"/>
                <a:ea typeface="Calibri" panose="020F0502020204030204" pitchFamily="34" charset="0"/>
                <a:cs typeface="Times New Roman" panose="02020603050405020304" pitchFamily="18" charset="0"/>
              </a:rPr>
              <a:t>кускуса</a:t>
            </a:r>
            <a:r>
              <a:rPr lang="ru-RU" sz="2000" dirty="0">
                <a:latin typeface="Calibri" panose="020F0502020204030204" pitchFamily="34" charset="0"/>
                <a:ea typeface="Calibri" panose="020F0502020204030204" pitchFamily="34" charset="0"/>
                <a:cs typeface="Times New Roman" panose="02020603050405020304" pitchFamily="18" charset="0"/>
              </a:rPr>
              <a:t>, живущего на Новой Гвинее. </a:t>
            </a:r>
            <a:r>
              <a:rPr lang="ru-RU"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Л.Н. Толстой в письме к путешественнику так оценил его научный подвиг</a:t>
            </a:r>
            <a:r>
              <a:rPr lang="ru-RU"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2000" i="1" dirty="0">
                <a:solidFill>
                  <a:srgbClr val="000000"/>
                </a:solidFill>
                <a:latin typeface="Calibri" panose="020F0502020204030204" pitchFamily="34" charset="0"/>
                <a:ea typeface="Calibri" panose="020F0502020204030204" pitchFamily="34" charset="0"/>
              </a:rPr>
              <a:t>«Вы первый, несомненно, опытом доказали, что человек везде человек, т.е. доброе, общительное существо, в общение с которым можно и должно входить только добром и истиной… И  вы доказали это подвигом истинного мужества». </a:t>
            </a:r>
            <a:r>
              <a:rPr lang="ru-RU" sz="2000" dirty="0">
                <a:latin typeface="Calibri" panose="020F0502020204030204" pitchFamily="34" charset="0"/>
                <a:ea typeface="Calibri" panose="020F0502020204030204" pitchFamily="34" charset="0"/>
                <a:cs typeface="Times New Roman" panose="02020603050405020304" pitchFamily="18" charset="0"/>
              </a:rPr>
              <a:t>Его день рождения является профессиональным праздником этнографов. Назовите его имя.</a:t>
            </a:r>
            <a:endParaRPr lang="ru-RU" sz="2000" dirty="0"/>
          </a:p>
        </p:txBody>
      </p:sp>
      <p:sp>
        <p:nvSpPr>
          <p:cNvPr id="3" name="Объект 2"/>
          <p:cNvSpPr>
            <a:spLocks noGrp="1"/>
          </p:cNvSpPr>
          <p:nvPr>
            <p:ph idx="1"/>
          </p:nvPr>
        </p:nvSpPr>
        <p:spPr>
          <a:xfrm>
            <a:off x="1484310" y="3984978"/>
            <a:ext cx="10018713" cy="1806222"/>
          </a:xfrm>
        </p:spPr>
        <p:txBody>
          <a:bodyPr/>
          <a:lstStyle/>
          <a:p>
            <a:r>
              <a:rPr lang="ru-RU" dirty="0" smtClean="0"/>
              <a:t>Ответ: Николай Николаевич Миклухо-Маклай</a:t>
            </a:r>
            <a:endParaRPr lang="ru-RU" dirty="0"/>
          </a:p>
        </p:txBody>
      </p:sp>
    </p:spTree>
    <p:extLst>
      <p:ext uri="{BB962C8B-B14F-4D97-AF65-F5344CB8AC3E}">
        <p14:creationId xmlns:p14="http://schemas.microsoft.com/office/powerpoint/2010/main" val="3064070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smtClean="0">
                <a:latin typeface="Calibri" panose="020F0502020204030204" pitchFamily="34" charset="0"/>
                <a:ea typeface="Calibri" panose="020F0502020204030204" pitchFamily="34" charset="0"/>
                <a:cs typeface="Times New Roman" panose="02020603050405020304" pitchFamily="18" charset="0"/>
              </a:rPr>
              <a:t>2.В</a:t>
            </a:r>
            <a:r>
              <a:rPr lang="ru-RU" sz="2000" dirty="0">
                <a:latin typeface="Calibri" panose="020F0502020204030204" pitchFamily="34" charset="0"/>
                <a:ea typeface="Calibri" panose="020F0502020204030204" pitchFamily="34" charset="0"/>
                <a:cs typeface="Times New Roman" panose="02020603050405020304" pitchFamily="18" charset="0"/>
              </a:rPr>
              <a:t>. Выберите из списка те географические объекты, которые он посетил, и дайте их названия:  </a:t>
            </a:r>
            <a:r>
              <a:rPr lang="ru-RU" sz="2000" dirty="0" smtClean="0">
                <a:latin typeface="Calibri" panose="020F0502020204030204" pitchFamily="34" charset="0"/>
                <a:ea typeface="Calibri" panose="020F0502020204030204" pitchFamily="34" charset="0"/>
                <a:cs typeface="Times New Roman" panose="02020603050405020304" pitchFamily="18" charset="0"/>
              </a:rPr>
              <a:t>самый засушливый материк; самый жаркий материк; самый крупный остров мира; самый крупный полуостров мира; самый крупный полуостров одного из материков (но не крупнейший в мире); самое крупное озеро одного из материков; самое глубокое озеро одного из материков; самое </a:t>
            </a:r>
            <a:r>
              <a:rPr lang="ru-RU" sz="2000" dirty="0">
                <a:latin typeface="Calibri" panose="020F0502020204030204" pitchFamily="34" charset="0"/>
                <a:ea typeface="Calibri" panose="020F0502020204030204" pitchFamily="34" charset="0"/>
                <a:cs typeface="Times New Roman" panose="02020603050405020304" pitchFamily="18" charset="0"/>
              </a:rPr>
              <a:t>соленое море мира; самое крупное по площади море одного из океанов; самую низкую точку на суше; самую низкую точку на одном из материков; самую низкую точку в одной из частей света; самую длинную реку одного из материков; самую длинную реку одной из частей света. </a:t>
            </a:r>
          </a:p>
        </p:txBody>
      </p:sp>
      <p:sp>
        <p:nvSpPr>
          <p:cNvPr id="3" name="Объект 2"/>
          <p:cNvSpPr>
            <a:spLocks noGrp="1"/>
          </p:cNvSpPr>
          <p:nvPr>
            <p:ph idx="1"/>
          </p:nvPr>
        </p:nvSpPr>
        <p:spPr>
          <a:xfrm>
            <a:off x="1484310" y="3736622"/>
            <a:ext cx="10018713" cy="2054578"/>
          </a:xfrm>
        </p:spPr>
        <p:txBody>
          <a:bodyPr/>
          <a:lstStyle/>
          <a:p>
            <a:r>
              <a:rPr lang="ru-RU" dirty="0" smtClean="0"/>
              <a:t>Ответ: 1) Австралия. 2) Африка. 3)  Гренландия. 4) Аравийский. 5) Сомали. 6) Каспийское. 7) Байкал. 8) Красное. 9) Аравийское. 10)Мёртвое море. 11) </a:t>
            </a:r>
            <a:r>
              <a:rPr lang="ru-RU" dirty="0" err="1" smtClean="0"/>
              <a:t>Ассаль</a:t>
            </a:r>
            <a:r>
              <a:rPr lang="ru-RU" dirty="0" smtClean="0"/>
              <a:t>  12)Прикаспийская низменность. 13) Волга. 14) Амазонка.</a:t>
            </a:r>
            <a:endParaRPr lang="ru-RU" dirty="0"/>
          </a:p>
        </p:txBody>
      </p:sp>
    </p:spTree>
    <p:extLst>
      <p:ext uri="{BB962C8B-B14F-4D97-AF65-F5344CB8AC3E}">
        <p14:creationId xmlns:p14="http://schemas.microsoft.com/office/powerpoint/2010/main" val="14656664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smtClean="0">
                <a:latin typeface="Calibri" panose="020F0502020204030204" pitchFamily="34" charset="0"/>
                <a:ea typeface="Calibri" panose="020F0502020204030204" pitchFamily="34" charset="0"/>
                <a:cs typeface="Times New Roman" panose="02020603050405020304" pitchFamily="18" charset="0"/>
              </a:rPr>
              <a:t>2.Г. </a:t>
            </a:r>
            <a:r>
              <a:rPr lang="ru-RU" sz="2000" dirty="0">
                <a:latin typeface="Calibri" panose="020F0502020204030204" pitchFamily="34" charset="0"/>
                <a:ea typeface="Calibri" panose="020F0502020204030204" pitchFamily="34" charset="0"/>
                <a:cs typeface="Times New Roman" panose="02020603050405020304" pitchFamily="18" charset="0"/>
              </a:rPr>
              <a:t>Если повторить маршрут этого человека сегодня, территории скольких государств нужно посетить? Назовите эти государства. </a:t>
            </a:r>
          </a:p>
        </p:txBody>
      </p:sp>
      <p:sp>
        <p:nvSpPr>
          <p:cNvPr id="3" name="Объект 2"/>
          <p:cNvSpPr>
            <a:spLocks noGrp="1"/>
          </p:cNvSpPr>
          <p:nvPr>
            <p:ph idx="1"/>
          </p:nvPr>
        </p:nvSpPr>
        <p:spPr>
          <a:xfrm>
            <a:off x="1484310" y="3736622"/>
            <a:ext cx="10018713" cy="2054578"/>
          </a:xfrm>
        </p:spPr>
        <p:txBody>
          <a:bodyPr/>
          <a:lstStyle/>
          <a:p>
            <a:r>
              <a:rPr lang="ru-RU" dirty="0" smtClean="0"/>
              <a:t>Ответ: Россия, Азербайджан, Иран, Украина, </a:t>
            </a:r>
            <a:r>
              <a:rPr lang="ru-RU" dirty="0" err="1" smtClean="0"/>
              <a:t>Беларусия</a:t>
            </a:r>
            <a:r>
              <a:rPr lang="ru-RU" dirty="0" smtClean="0"/>
              <a:t> ,Индия ,Сомали ,Оман , Турция. </a:t>
            </a:r>
            <a:endParaRPr lang="ru-RU" dirty="0"/>
          </a:p>
        </p:txBody>
      </p:sp>
    </p:spTree>
    <p:extLst>
      <p:ext uri="{BB962C8B-B14F-4D97-AF65-F5344CB8AC3E}">
        <p14:creationId xmlns:p14="http://schemas.microsoft.com/office/powerpoint/2010/main" val="3220031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3. Перед вами памятники путешественникам.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а) </a:t>
            </a:r>
            <a:r>
              <a:rPr lang="ru-RU" sz="2000" dirty="0">
                <a:latin typeface="Calibri" panose="020F0502020204030204" pitchFamily="34" charset="0"/>
                <a:ea typeface="Calibri" panose="020F0502020204030204" pitchFamily="34" charset="0"/>
                <a:cs typeface="Times New Roman" panose="02020603050405020304" pitchFamily="18" charset="0"/>
              </a:rPr>
              <a:t>Назовите их имена.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б) </a:t>
            </a:r>
            <a:r>
              <a:rPr lang="ru-RU" sz="2000" dirty="0">
                <a:latin typeface="Calibri" panose="020F0502020204030204" pitchFamily="34" charset="0"/>
                <a:ea typeface="Calibri" panose="020F0502020204030204" pitchFamily="34" charset="0"/>
                <a:cs typeface="Times New Roman" panose="02020603050405020304" pitchFamily="18" charset="0"/>
              </a:rPr>
              <a:t>Кто из этих путешественников родился не в России? Назовите его родину.</a:t>
            </a:r>
          </a:p>
        </p:txBody>
      </p:sp>
    </p:spTree>
    <p:extLst>
      <p:ext uri="{BB962C8B-B14F-4D97-AF65-F5344CB8AC3E}">
        <p14:creationId xmlns:p14="http://schemas.microsoft.com/office/powerpoint/2010/main" val="4245412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1004711"/>
          </a:xfrm>
        </p:spPr>
        <p:txBody>
          <a:bodyPr>
            <a:noAutofit/>
          </a:bodyPr>
          <a:lstStyle/>
          <a:p>
            <a:pPr algn="l"/>
            <a:r>
              <a:rPr lang="ru-RU" sz="2000" dirty="0" smtClean="0">
                <a:latin typeface="Calibri" panose="020F0502020204030204" pitchFamily="34" charset="0"/>
                <a:ea typeface="Calibri" panose="020F0502020204030204" pitchFamily="34" charset="0"/>
                <a:cs typeface="Times New Roman" panose="02020603050405020304" pitchFamily="18" charset="0"/>
              </a:rPr>
              <a:t>Ответ: а)</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484310" y="1128889"/>
            <a:ext cx="1285714" cy="2314286"/>
          </a:xfrm>
          <a:prstGeom prst="rect">
            <a:avLst/>
          </a:prstGeom>
        </p:spPr>
      </p:pic>
      <p:sp>
        <p:nvSpPr>
          <p:cNvPr id="5" name="Заголовок 1"/>
          <p:cNvSpPr txBox="1">
            <a:spLocks/>
          </p:cNvSpPr>
          <p:nvPr/>
        </p:nvSpPr>
        <p:spPr>
          <a:xfrm>
            <a:off x="2770024" y="1679253"/>
            <a:ext cx="3296356" cy="152679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ru-RU" sz="2000" dirty="0" smtClean="0">
                <a:latin typeface="Calibri" panose="020F0502020204030204" pitchFamily="34" charset="0"/>
                <a:ea typeface="Calibri" panose="020F0502020204030204" pitchFamily="34" charset="0"/>
                <a:cs typeface="Times New Roman" panose="02020603050405020304" pitchFamily="18" charset="0"/>
              </a:rPr>
              <a:t>Ответ: Миклухо-Маклай </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a:picLocks noChangeAspect="1"/>
          </p:cNvPicPr>
          <p:nvPr/>
        </p:nvPicPr>
        <p:blipFill>
          <a:blip r:embed="rId3"/>
          <a:stretch>
            <a:fillRect/>
          </a:stretch>
        </p:blipFill>
        <p:spPr>
          <a:xfrm>
            <a:off x="6493666" y="1128889"/>
            <a:ext cx="1400000" cy="2314286"/>
          </a:xfrm>
          <a:prstGeom prst="rect">
            <a:avLst/>
          </a:prstGeom>
        </p:spPr>
      </p:pic>
      <p:sp>
        <p:nvSpPr>
          <p:cNvPr id="7" name="Заголовок 1"/>
          <p:cNvSpPr txBox="1">
            <a:spLocks/>
          </p:cNvSpPr>
          <p:nvPr/>
        </p:nvSpPr>
        <p:spPr>
          <a:xfrm>
            <a:off x="7893666" y="4301166"/>
            <a:ext cx="3296356" cy="152679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ru-RU" sz="2000" dirty="0" smtClean="0">
                <a:latin typeface="Calibri" panose="020F0502020204030204" pitchFamily="34" charset="0"/>
                <a:ea typeface="Calibri" panose="020F0502020204030204" pitchFamily="34" charset="0"/>
                <a:cs typeface="Times New Roman" panose="02020603050405020304" pitchFamily="18" charset="0"/>
              </a:rPr>
              <a:t>Ответ: Иван Крузенштерн</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p:cNvPicPr>
            <a:picLocks noChangeAspect="1"/>
          </p:cNvPicPr>
          <p:nvPr/>
        </p:nvPicPr>
        <p:blipFill>
          <a:blip r:embed="rId4"/>
          <a:stretch>
            <a:fillRect/>
          </a:stretch>
        </p:blipFill>
        <p:spPr>
          <a:xfrm>
            <a:off x="1484310" y="3836250"/>
            <a:ext cx="1285714" cy="2529954"/>
          </a:xfrm>
          <a:prstGeom prst="rect">
            <a:avLst/>
          </a:prstGeom>
        </p:spPr>
      </p:pic>
      <p:sp>
        <p:nvSpPr>
          <p:cNvPr id="10" name="Заголовок 1"/>
          <p:cNvSpPr txBox="1">
            <a:spLocks/>
          </p:cNvSpPr>
          <p:nvPr/>
        </p:nvSpPr>
        <p:spPr>
          <a:xfrm>
            <a:off x="2770024" y="4337832"/>
            <a:ext cx="3296356" cy="152679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ru-RU" sz="2000" dirty="0" smtClean="0">
                <a:latin typeface="Calibri" panose="020F0502020204030204" pitchFamily="34" charset="0"/>
                <a:ea typeface="Calibri" panose="020F0502020204030204" pitchFamily="34" charset="0"/>
                <a:cs typeface="Times New Roman" panose="02020603050405020304" pitchFamily="18" charset="0"/>
              </a:rPr>
              <a:t>Ответ: Семён Дежнёв </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1" name="Рисунок 10"/>
          <p:cNvPicPr>
            <a:picLocks noChangeAspect="1"/>
          </p:cNvPicPr>
          <p:nvPr/>
        </p:nvPicPr>
        <p:blipFill>
          <a:blip r:embed="rId5"/>
          <a:stretch>
            <a:fillRect/>
          </a:stretch>
        </p:blipFill>
        <p:spPr>
          <a:xfrm>
            <a:off x="6493666" y="3762919"/>
            <a:ext cx="1400000" cy="2603285"/>
          </a:xfrm>
          <a:prstGeom prst="rect">
            <a:avLst/>
          </a:prstGeom>
        </p:spPr>
      </p:pic>
      <p:sp>
        <p:nvSpPr>
          <p:cNvPr id="12" name="Заголовок 1"/>
          <p:cNvSpPr txBox="1">
            <a:spLocks/>
          </p:cNvSpPr>
          <p:nvPr/>
        </p:nvSpPr>
        <p:spPr>
          <a:xfrm>
            <a:off x="8046066" y="1675037"/>
            <a:ext cx="3296356" cy="152679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ru-RU" sz="2000" dirty="0" smtClean="0">
                <a:latin typeface="Calibri" panose="020F0502020204030204" pitchFamily="34" charset="0"/>
                <a:ea typeface="Calibri" panose="020F0502020204030204" pitchFamily="34" charset="0"/>
                <a:cs typeface="Times New Roman" panose="02020603050405020304" pitchFamily="18" charset="0"/>
              </a:rPr>
              <a:t>Ответ: </a:t>
            </a:r>
            <a:r>
              <a:rPr lang="ru-RU" sz="2000" dirty="0" err="1" smtClean="0">
                <a:latin typeface="Calibri" panose="020F0502020204030204" pitchFamily="34" charset="0"/>
                <a:ea typeface="Calibri" panose="020F0502020204030204" pitchFamily="34" charset="0"/>
                <a:cs typeface="Times New Roman" panose="02020603050405020304" pitchFamily="18" charset="0"/>
              </a:rPr>
              <a:t>Витус</a:t>
            </a:r>
            <a:r>
              <a:rPr lang="ru-RU" sz="2000" dirty="0" smtClean="0">
                <a:latin typeface="Calibri" panose="020F0502020204030204" pitchFamily="34" charset="0"/>
                <a:ea typeface="Calibri" panose="020F0502020204030204" pitchFamily="34" charset="0"/>
                <a:cs typeface="Times New Roman" panose="02020603050405020304" pitchFamily="18" charset="0"/>
              </a:rPr>
              <a:t> Беринг </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50706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1004711"/>
          </a:xfrm>
        </p:spPr>
        <p:txBody>
          <a:bodyPr>
            <a:noAutofit/>
          </a:bodyPr>
          <a:lstStyle/>
          <a:p>
            <a:pPr algn="l"/>
            <a:r>
              <a:rPr lang="ru-RU" sz="2000" dirty="0" smtClean="0">
                <a:latin typeface="Calibri" panose="020F0502020204030204" pitchFamily="34" charset="0"/>
                <a:ea typeface="Calibri" panose="020F0502020204030204" pitchFamily="34" charset="0"/>
                <a:cs typeface="Times New Roman" panose="02020603050405020304" pitchFamily="18" charset="0"/>
              </a:rPr>
              <a:t>Ответ: а)</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Заголовок 1"/>
          <p:cNvSpPr txBox="1">
            <a:spLocks/>
          </p:cNvSpPr>
          <p:nvPr/>
        </p:nvSpPr>
        <p:spPr>
          <a:xfrm>
            <a:off x="2770024" y="1679253"/>
            <a:ext cx="3296356" cy="152679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ru-RU"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Ответ: Николай Пржевальский </a:t>
            </a:r>
            <a:endParaRPr lang="ru-RU"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Заголовок 1"/>
          <p:cNvSpPr txBox="1">
            <a:spLocks/>
          </p:cNvSpPr>
          <p:nvPr/>
        </p:nvSpPr>
        <p:spPr>
          <a:xfrm>
            <a:off x="8046065" y="4223424"/>
            <a:ext cx="3296356" cy="152679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ru-RU"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Ответ: </a:t>
            </a:r>
            <a:r>
              <a:rPr lang="ru-RU" sz="2000" dirty="0" err="1" smtClean="0">
                <a:solidFill>
                  <a:prstClr val="black"/>
                </a:solidFill>
                <a:latin typeface="Calibri" panose="020F0502020204030204" pitchFamily="34" charset="0"/>
                <a:ea typeface="Calibri" panose="020F0502020204030204" pitchFamily="34" charset="0"/>
                <a:cs typeface="Times New Roman" panose="02020603050405020304" pitchFamily="18" charset="0"/>
              </a:rPr>
              <a:t>Фаддей</a:t>
            </a:r>
            <a:r>
              <a:rPr lang="ru-RU"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Беллинсгаузен</a:t>
            </a:r>
            <a:endParaRPr lang="ru-RU"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Заголовок 1"/>
          <p:cNvSpPr txBox="1">
            <a:spLocks/>
          </p:cNvSpPr>
          <p:nvPr/>
        </p:nvSpPr>
        <p:spPr>
          <a:xfrm>
            <a:off x="2770024" y="4337832"/>
            <a:ext cx="3296356" cy="152679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ru-RU"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Ответ: Афанасий Никитин </a:t>
            </a:r>
            <a:endParaRPr lang="ru-RU"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Заголовок 1"/>
          <p:cNvSpPr txBox="1">
            <a:spLocks/>
          </p:cNvSpPr>
          <p:nvPr/>
        </p:nvSpPr>
        <p:spPr>
          <a:xfrm>
            <a:off x="8046066" y="1675037"/>
            <a:ext cx="3296356" cy="152679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ru-RU"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Ответ: Ерофей Хабаров </a:t>
            </a:r>
            <a:endParaRPr lang="ru-RU"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389072" y="1361214"/>
            <a:ext cx="1380952" cy="2323809"/>
          </a:xfrm>
          <a:prstGeom prst="rect">
            <a:avLst/>
          </a:prstGeom>
        </p:spPr>
      </p:pic>
      <p:pic>
        <p:nvPicPr>
          <p:cNvPr id="8" name="Рисунок 7"/>
          <p:cNvPicPr>
            <a:picLocks noChangeAspect="1"/>
          </p:cNvPicPr>
          <p:nvPr/>
        </p:nvPicPr>
        <p:blipFill>
          <a:blip r:embed="rId3"/>
          <a:stretch>
            <a:fillRect/>
          </a:stretch>
        </p:blipFill>
        <p:spPr>
          <a:xfrm>
            <a:off x="6784623" y="1383147"/>
            <a:ext cx="1261443" cy="2279941"/>
          </a:xfrm>
          <a:prstGeom prst="rect">
            <a:avLst/>
          </a:prstGeom>
        </p:spPr>
      </p:pic>
      <p:pic>
        <p:nvPicPr>
          <p:cNvPr id="13" name="Рисунок 12"/>
          <p:cNvPicPr>
            <a:picLocks noChangeAspect="1"/>
          </p:cNvPicPr>
          <p:nvPr/>
        </p:nvPicPr>
        <p:blipFill>
          <a:blip r:embed="rId4"/>
          <a:stretch>
            <a:fillRect/>
          </a:stretch>
        </p:blipFill>
        <p:spPr>
          <a:xfrm>
            <a:off x="1389072" y="4003062"/>
            <a:ext cx="1380952" cy="2371429"/>
          </a:xfrm>
          <a:prstGeom prst="rect">
            <a:avLst/>
          </a:prstGeom>
        </p:spPr>
      </p:pic>
      <p:pic>
        <p:nvPicPr>
          <p:cNvPr id="14" name="Рисунок 13"/>
          <p:cNvPicPr>
            <a:picLocks noChangeAspect="1"/>
          </p:cNvPicPr>
          <p:nvPr/>
        </p:nvPicPr>
        <p:blipFill>
          <a:blip r:embed="rId5"/>
          <a:stretch>
            <a:fillRect/>
          </a:stretch>
        </p:blipFill>
        <p:spPr>
          <a:xfrm>
            <a:off x="6784622" y="3917346"/>
            <a:ext cx="1261443" cy="2371429"/>
          </a:xfrm>
          <a:prstGeom prst="rect">
            <a:avLst/>
          </a:prstGeom>
        </p:spPr>
      </p:pic>
    </p:spTree>
    <p:extLst>
      <p:ext uri="{BB962C8B-B14F-4D97-AF65-F5344CB8AC3E}">
        <p14:creationId xmlns:p14="http://schemas.microsoft.com/office/powerpoint/2010/main" val="26420030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1065" y="90311"/>
            <a:ext cx="10018713" cy="2054578"/>
          </a:xfrm>
        </p:spPr>
        <p:txBody>
          <a:bodyPr/>
          <a:lstStyle/>
          <a:p>
            <a:r>
              <a:rPr lang="ru-RU" dirty="0" smtClean="0"/>
              <a:t>Ответ: б) </a:t>
            </a:r>
            <a:r>
              <a:rPr lang="ru-RU" dirty="0" err="1" smtClean="0"/>
              <a:t>Витус</a:t>
            </a:r>
            <a:r>
              <a:rPr lang="ru-RU" dirty="0" smtClean="0"/>
              <a:t> Беринг- Дания</a:t>
            </a:r>
            <a:endParaRPr lang="ru-RU" dirty="0"/>
          </a:p>
        </p:txBody>
      </p:sp>
    </p:spTree>
    <p:extLst>
      <p:ext uri="{BB962C8B-B14F-4D97-AF65-F5344CB8AC3E}">
        <p14:creationId xmlns:p14="http://schemas.microsoft.com/office/powerpoint/2010/main" val="3235548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2. Выдающийся русский мореход, родом из Великого Устюга, землепроходец, путешественник, исследователь Северной и Восточной Сибири. Казачий атаман,  а также торговец пушниной, первый из известных европейских мореплавателей, в 1648 году, на 80 лет раньше, чем В. Беринг, прошёл пролив, отделяющий Аляску от Чукотки. Его имя носят: мыс, который является крайней северо-восточной оконечностью Азии, а также остров, бухта, полуостров, село.</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Семён Иванович Дежнёв</a:t>
            </a:r>
            <a:endParaRPr lang="ru-RU" dirty="0"/>
          </a:p>
        </p:txBody>
      </p:sp>
    </p:spTree>
    <p:extLst>
      <p:ext uri="{BB962C8B-B14F-4D97-AF65-F5344CB8AC3E}">
        <p14:creationId xmlns:p14="http://schemas.microsoft.com/office/powerpoint/2010/main" val="150894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3. В декабре 1959 г. в 550 км к юго-востоку от Цейлона советская экспедиция на «Витязе» открыла одну из самых высоких вершин исследуемого хребта, назвав ее   в честь путешественника Афанасия Никитина.  Какое снаряжение необходимо для того, чтобы попасть на нее?</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Водолазное</a:t>
            </a:r>
          </a:p>
        </p:txBody>
      </p:sp>
    </p:spTree>
    <p:extLst>
      <p:ext uri="{BB962C8B-B14F-4D97-AF65-F5344CB8AC3E}">
        <p14:creationId xmlns:p14="http://schemas.microsoft.com/office/powerpoint/2010/main" val="2779299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609600"/>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4. Юрий Фёдорович Лисянский собрал много данных об Алеутских островах и Аляске, островах Тихого и Ледовитого океанов. На карте мира имя Лисянского упоминается восемь раз. Славный русский моряк открыл один из островов Гавайского архипелага. Остров имел в длину немногим более мили, был совершенно плоским и весь порос травой, колыхавшейся на морском ветру. На всем острове не видно было не только ни одного дерева, но даже кустика. Однако голый этот остров был чрезвычайно густо населен птицами, черепахами и этими животными, не обратившими на моряков ни малейшего внимания.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Calibri" panose="020F0502020204030204" pitchFamily="34" charset="0"/>
                <a:ea typeface="Calibri" panose="020F0502020204030204" pitchFamily="34" charset="0"/>
                <a:cs typeface="Times New Roman" panose="02020603050405020304" pitchFamily="18" charset="0"/>
              </a:rPr>
              <a:t> Кто были эти животные?</a:t>
            </a:r>
          </a:p>
        </p:txBody>
      </p:sp>
      <p:sp>
        <p:nvSpPr>
          <p:cNvPr id="3" name="Объект 2"/>
          <p:cNvSpPr>
            <a:spLocks noGrp="1"/>
          </p:cNvSpPr>
          <p:nvPr>
            <p:ph idx="1"/>
          </p:nvPr>
        </p:nvSpPr>
        <p:spPr>
          <a:xfrm>
            <a:off x="1484310" y="3736622"/>
            <a:ext cx="10018713" cy="2054578"/>
          </a:xfrm>
        </p:spPr>
        <p:txBody>
          <a:bodyPr/>
          <a:lstStyle/>
          <a:p>
            <a:r>
              <a:rPr lang="ru-RU" dirty="0" smtClean="0"/>
              <a:t>Ответ: Тюлени</a:t>
            </a:r>
            <a:endParaRPr lang="ru-RU" dirty="0"/>
          </a:p>
        </p:txBody>
      </p:sp>
    </p:spTree>
    <p:extLst>
      <p:ext uri="{BB962C8B-B14F-4D97-AF65-F5344CB8AC3E}">
        <p14:creationId xmlns:p14="http://schemas.microsoft.com/office/powerpoint/2010/main" val="3893849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5. Русский землепроходец, сибирский казак. А.С. Пушкин назвал его «Камчатским Ермаком», а Степан Крашенинников - «</a:t>
            </a:r>
            <a:r>
              <a:rPr lang="ru-RU" sz="2000" dirty="0" err="1">
                <a:latin typeface="Calibri" panose="020F0502020204030204" pitchFamily="34" charset="0"/>
                <a:ea typeface="Calibri" panose="020F0502020204030204" pitchFamily="34" charset="0"/>
                <a:cs typeface="Times New Roman" panose="02020603050405020304" pitchFamily="18" charset="0"/>
              </a:rPr>
              <a:t>обретателем</a:t>
            </a:r>
            <a:r>
              <a:rPr lang="ru-RU" sz="2000" dirty="0">
                <a:latin typeface="Calibri" panose="020F0502020204030204" pitchFamily="34" charset="0"/>
                <a:ea typeface="Calibri" panose="020F0502020204030204" pitchFamily="34" charset="0"/>
                <a:cs typeface="Times New Roman" panose="02020603050405020304" pitchFamily="18" charset="0"/>
              </a:rPr>
              <a:t> Камчатки». Его именем назван остров, бухта и вулкан на Курильских островах, а также посёлок     в </a:t>
            </a:r>
            <a:r>
              <a:rPr lang="ru-RU" sz="2000" dirty="0" err="1">
                <a:latin typeface="Calibri" panose="020F0502020204030204" pitchFamily="34" charset="0"/>
                <a:ea typeface="Calibri" panose="020F0502020204030204" pitchFamily="34" charset="0"/>
                <a:cs typeface="Times New Roman" panose="02020603050405020304" pitchFamily="18" charset="0"/>
              </a:rPr>
              <a:t>Мильковском</a:t>
            </a:r>
            <a:r>
              <a:rPr lang="ru-RU" sz="2000" dirty="0">
                <a:latin typeface="Calibri" panose="020F0502020204030204" pitchFamily="34" charset="0"/>
                <a:ea typeface="Calibri" panose="020F0502020204030204" pitchFamily="34" charset="0"/>
                <a:cs typeface="Times New Roman" panose="02020603050405020304" pitchFamily="18" charset="0"/>
              </a:rPr>
              <a:t> районе Камчатского края. В.Л. Комаров назвал в его честь травянистое растение из семейства бобовых, произрастающее только на     Камчатке - астрагал.  Назовите имя землепроходца. </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Владимир Васильевич Атласов</a:t>
            </a:r>
            <a:endParaRPr lang="ru-RU" dirty="0"/>
          </a:p>
        </p:txBody>
      </p:sp>
    </p:spTree>
    <p:extLst>
      <p:ext uri="{BB962C8B-B14F-4D97-AF65-F5344CB8AC3E}">
        <p14:creationId xmlns:p14="http://schemas.microsoft.com/office/powerpoint/2010/main" val="3209930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270934"/>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6. Князь, русский революционер, теоретик анархизма, географ, историк, литератор.  Его географическая деятельность началась с научных экспедиций в Сибири, позднее он занимал должность секретаря отдела физической географии Русского Географического общества. Получал также предложение занять оплачиваемую должность секретаря РГО, но отказался. Он заложил основу теории четвертичных оледенений и ввёл термин вечная мерзлота. Названы (переименованы) в его честь и носят его имя: город в Краснодарском </a:t>
            </a:r>
            <a:r>
              <a:rPr lang="ru-RU" sz="2000" dirty="0" smtClean="0">
                <a:latin typeface="Calibri" panose="020F0502020204030204" pitchFamily="34" charset="0"/>
                <a:ea typeface="Calibri" panose="020F0502020204030204" pitchFamily="34" charset="0"/>
                <a:cs typeface="Times New Roman" panose="02020603050405020304" pitchFamily="18" charset="0"/>
              </a:rPr>
              <a:t>крае </a:t>
            </a:r>
            <a:r>
              <a:rPr lang="ru-RU" sz="2000" dirty="0">
                <a:latin typeface="Calibri" panose="020F0502020204030204" pitchFamily="34" charset="0"/>
                <a:ea typeface="Calibri" panose="020F0502020204030204" pitchFamily="34" charset="0"/>
                <a:cs typeface="Times New Roman" panose="02020603050405020304" pitchFamily="18" charset="0"/>
              </a:rPr>
              <a:t>(с 1921г.); посёлок в Иркутской области (c 1930 г.).   </a:t>
            </a:r>
            <a:r>
              <a:rPr lang="ru-RU" sz="2000" dirty="0" smtClean="0">
                <a:latin typeface="Calibri" panose="020F0502020204030204" pitchFamily="34" charset="0"/>
                <a:ea typeface="Calibri" panose="020F0502020204030204" pitchFamily="34" charset="0"/>
                <a:cs typeface="Times New Roman" panose="02020603050405020304" pitchFamily="18" charset="0"/>
              </a:rPr>
              <a:t/>
            </a:r>
            <a:br>
              <a:rPr lang="ru-RU" sz="2000" dirty="0" smtClean="0">
                <a:latin typeface="Calibri" panose="020F0502020204030204" pitchFamily="34" charset="0"/>
                <a:ea typeface="Calibri" panose="020F0502020204030204" pitchFamily="34" charset="0"/>
                <a:cs typeface="Times New Roman" panose="02020603050405020304" pitchFamily="18" charset="0"/>
              </a:rPr>
            </a:br>
            <a:r>
              <a:rPr lang="ru-RU" sz="2000" dirty="0" smtClean="0">
                <a:latin typeface="Calibri" panose="020F0502020204030204" pitchFamily="34" charset="0"/>
                <a:ea typeface="Calibri" panose="020F0502020204030204" pitchFamily="34" charset="0"/>
                <a:cs typeface="Times New Roman" panose="02020603050405020304" pitchFamily="18" charset="0"/>
              </a:rPr>
              <a:t>Назовите </a:t>
            </a:r>
            <a:r>
              <a:rPr lang="ru-RU" sz="2000" dirty="0">
                <a:latin typeface="Calibri" panose="020F0502020204030204" pitchFamily="34" charset="0"/>
                <a:ea typeface="Calibri" panose="020F0502020204030204" pitchFamily="34" charset="0"/>
                <a:cs typeface="Times New Roman" panose="02020603050405020304" pitchFamily="18" charset="0"/>
              </a:rPr>
              <a:t>его.</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Пётр Алексеевич Кропоткин</a:t>
            </a:r>
            <a:endParaRPr lang="ru-RU" dirty="0"/>
          </a:p>
        </p:txBody>
      </p:sp>
    </p:spTree>
    <p:extLst>
      <p:ext uri="{BB962C8B-B14F-4D97-AF65-F5344CB8AC3E}">
        <p14:creationId xmlns:p14="http://schemas.microsoft.com/office/powerpoint/2010/main" val="835830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24178"/>
            <a:ext cx="10018713" cy="2833511"/>
          </a:xfrm>
        </p:spPr>
        <p:txBody>
          <a:bodyPr>
            <a:noAutofit/>
          </a:bodyPr>
          <a:lstStyle/>
          <a:p>
            <a:pPr algn="l"/>
            <a:r>
              <a:rPr lang="ru-RU" sz="2000" dirty="0">
                <a:latin typeface="Calibri" panose="020F0502020204030204" pitchFamily="34" charset="0"/>
                <a:ea typeface="Calibri" panose="020F0502020204030204" pitchFamily="34" charset="0"/>
                <a:cs typeface="Times New Roman" panose="02020603050405020304" pitchFamily="18" charset="0"/>
              </a:rPr>
              <a:t>7. Русский исследователь Арктики, доктор географических наук (1938 г.),  контр-адмирал (1943 г.), дважды Герой Советского Союза (1937,1940 гг.).</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Calibri" panose="020F0502020204030204" pitchFamily="34" charset="0"/>
                <a:ea typeface="Calibri" panose="020F0502020204030204" pitchFamily="34" charset="0"/>
                <a:cs typeface="Times New Roman" panose="02020603050405020304" pitchFamily="18" charset="0"/>
              </a:rPr>
              <a:t>В 1932-1933 гг. был начальником полярной станции Бухта Тихая (Земля     Франца-Иосифа), а в 1934-1935 гг. - станции на Мысе Челюскин. В 1937-1938  гг. возглавлял первую в мире дрейфующую станцию «Северный полюс».</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Calibri" panose="020F0502020204030204" pitchFamily="34" charset="0"/>
                <a:ea typeface="Calibri" panose="020F0502020204030204" pitchFamily="34" charset="0"/>
                <a:cs typeface="Times New Roman" panose="02020603050405020304" pitchFamily="18" charset="0"/>
              </a:rPr>
              <a:t>Его именем названы: мыс на полуострове Таймыр, остров в заливе Сиваш (Азовское море), горы в Антарктиде и подводная гора в Тихом океане.</a:t>
            </a:r>
            <a:endParaRPr lang="ru-RU" sz="2000" dirty="0"/>
          </a:p>
        </p:txBody>
      </p:sp>
      <p:sp>
        <p:nvSpPr>
          <p:cNvPr id="3" name="Объект 2"/>
          <p:cNvSpPr>
            <a:spLocks noGrp="1"/>
          </p:cNvSpPr>
          <p:nvPr>
            <p:ph idx="1"/>
          </p:nvPr>
        </p:nvSpPr>
        <p:spPr>
          <a:xfrm>
            <a:off x="1484310" y="3736622"/>
            <a:ext cx="10018713" cy="2054578"/>
          </a:xfrm>
        </p:spPr>
        <p:txBody>
          <a:bodyPr/>
          <a:lstStyle/>
          <a:p>
            <a:r>
              <a:rPr lang="ru-RU" dirty="0" smtClean="0"/>
              <a:t>Ответ: Папанин Иван Дмитриевич</a:t>
            </a:r>
            <a:endParaRPr lang="ru-RU" dirty="0"/>
          </a:p>
        </p:txBody>
      </p:sp>
    </p:spTree>
    <p:extLst>
      <p:ext uri="{BB962C8B-B14F-4D97-AF65-F5344CB8AC3E}">
        <p14:creationId xmlns:p14="http://schemas.microsoft.com/office/powerpoint/2010/main" val="36046384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164</TotalTime>
  <Words>2027</Words>
  <Application>Microsoft Office PowerPoint</Application>
  <PresentationFormat>Широкоэкранный</PresentationFormat>
  <Paragraphs>92</Paragraphs>
  <Slides>35</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35</vt:i4>
      </vt:variant>
    </vt:vector>
  </HeadingPairs>
  <TitlesOfParts>
    <vt:vector size="45" baseType="lpstr">
      <vt:lpstr>Aparajita</vt:lpstr>
      <vt:lpstr>Arial</vt:lpstr>
      <vt:lpstr>Arial Black</vt:lpstr>
      <vt:lpstr>Calibri</vt:lpstr>
      <vt:lpstr>Corbel</vt:lpstr>
      <vt:lpstr>Franklin Gothic Demi</vt:lpstr>
      <vt:lpstr>Times New Roman</vt:lpstr>
      <vt:lpstr>Traditional Arabic</vt:lpstr>
      <vt:lpstr>Verdana</vt:lpstr>
      <vt:lpstr>Параллакс</vt:lpstr>
      <vt:lpstr>Творческая работа</vt:lpstr>
      <vt:lpstr>1 уровень</vt:lpstr>
      <vt:lpstr>1. Российский этнограф, антрополог, биолог и путешественник из древнего украино-русского казачьего рода, изучавший коренное население Юго-Восточной Азии, Австралии и Океании (1870-1880-е годы). Считается, что он впервые описал зверька кускуса, живущего на Новой Гвинее. Л.Н. Толстой в письме к путешественнику так оценил его научный подвиг: «Вы первый, несомненно, опытом доказали, что человек везде человек, т.е. доброе, общительное существо, в общение с которым можно и должно входить только добром и истиной… И  вы доказали это подвигом истинного мужества». Его день рождения является профессиональным праздником этнографов. Назовите его имя.</vt:lpstr>
      <vt:lpstr>2. Выдающийся русский мореход, родом из Великого Устюга, землепроходец, путешественник, исследователь Северной и Восточной Сибири. Казачий атаман,  а также торговец пушниной, первый из известных европейских мореплавателей, в 1648 году, на 80 лет раньше, чем В. Беринг, прошёл пролив, отделяющий Аляску от Чукотки. Его имя носят: мыс, который является крайней северо-восточной оконечностью Азии, а также остров, бухта, полуостров, село.</vt:lpstr>
      <vt:lpstr>3. В декабре 1959 г. в 550 км к юго-востоку от Цейлона советская экспедиция на «Витязе» открыла одну из самых высоких вершин исследуемого хребта, назвав ее   в честь путешественника Афанасия Никитина.  Какое снаряжение необходимо для того, чтобы попасть на нее?</vt:lpstr>
      <vt:lpstr>4. Юрий Фёдорович Лисянский собрал много данных об Алеутских островах и Аляске, островах Тихого и Ледовитого океанов. На карте мира имя Лисянского упоминается восемь раз. Славный русский моряк открыл один из островов Гавайского архипелага. Остров имел в длину немногим более мили, был совершенно плоским и весь порос травой, колыхавшейся на морском ветру. На всем острове не видно было не только ни одного дерева, но даже кустика. Однако голый этот остров был чрезвычайно густо населен птицами, черепахами и этими животными, не обратившими на моряков ни малейшего внимания.   Кто были эти животные?</vt:lpstr>
      <vt:lpstr>5. Русский землепроходец, сибирский казак. А.С. Пушкин назвал его «Камчатским Ермаком», а Степан Крашенинников - «обретателем Камчатки». Его именем назван остров, бухта и вулкан на Курильских островах, а также посёлок     в Мильковском районе Камчатского края. В.Л. Комаров назвал в его честь травянистое растение из семейства бобовых, произрастающее только на     Камчатке - астрагал.  Назовите имя землепроходца. </vt:lpstr>
      <vt:lpstr>6. Князь, русский революционер, теоретик анархизма, географ, историк, литератор.  Его географическая деятельность началась с научных экспедиций в Сибири, позднее он занимал должность секретаря отдела физической географии Русского Географического общества. Получал также предложение занять оплачиваемую должность секретаря РГО, но отказался. Он заложил основу теории четвертичных оледенений и ввёл термин вечная мерзлота. Названы (переименованы) в его честь и носят его имя: город в Краснодарском крае (с 1921г.); посёлок в Иркутской области (c 1930 г.).    Назовите его.</vt:lpstr>
      <vt:lpstr>7. Русский исследователь Арктики, доктор географических наук (1938 г.),  контр-адмирал (1943 г.), дважды Герой Советского Союза (1937,1940 гг.). В 1932-1933 гг. был начальником полярной станции Бухта Тихая (Земля     Франца-Иосифа), а в 1934-1935 гг. - станции на Мысе Челюскин. В 1937-1938  гг. возглавлял первую в мире дрейфующую станцию «Северный полюс». Его именем названы: мыс на полуострове Таймыр, остров в заливе Сиваш (Азовское море), горы в Антарктиде и подводная гора в Тихом океане.</vt:lpstr>
      <vt:lpstr>8. Русский землепроходец XVII века, якутский воевода. В 1643-1646 гг.  руководил отрядом, который впервые проник в бассейн р. Амур, открыл р. Зея, Амурско-Зейскую равнину, среднее и нижнее течение реки Амур до устья. Собрал ценные сведения о природе и населении Приамурья. Первым совершил исторически вполне доказанное плавание вдоль юго-западных берегов Охотского моря. Также открыл остров Сахалин.</vt:lpstr>
      <vt:lpstr>9. Назовите столицу субъекта РФ, названную в честь кораблей флотилии под предводительством мореплавателя, в честь которого в России названы пролив, море, мыс и остров, а в США – ледник.</vt:lpstr>
      <vt:lpstr>10. Советский и русский учёный-медик и телеведущий. Кандидат медицинских наук, полковник медицинской службы в отставке, лауреат Государственной премии, академик Российской телевизионной академии, президент Ассоциации путешественников России. Участник 12-й советской  антарктической экспедиции на станцию «Восток» (1966-1967гг.) По приглашению известного норвежского путешественника-исследователя Тура Хейердала совершает путешествие на папирусной лодке «Ра» (1969), а затем на «Ра-2» (1970 г.). Позже, в 1977-1978 гг., последовала экспедиция в Индийском океане на «Тигрисе». </vt:lpstr>
      <vt:lpstr>11. Этот русский исследователь, мореплаватель, промышленник и купец организовывал коммерческое торговое судоходство между Курильской и Алеутской островной грядой с 1775 года. В 1783-1786 годах возглавлял экспедицию в Русскую Америку, в ходе которой основал первые русские поселения в Северной Америке. Его называли «российский Колумб».  Назовите его имя.</vt:lpstr>
      <vt:lpstr>12. Около 15 лет Миклухо-Маклай провел вдали от родины в одном из районов Земли, расположенном на расстоянии более 13 000 км от России. Проживал он и под флагом этой страны, где его избрали почётным членом Линнеевского общества, помогли открыть Биологическую станцию и дали возможность исследовать местных аборигенов.   Какому государству принадлежал этот флаг?</vt:lpstr>
      <vt:lpstr>13. Это одна из трех экспедиций, которые ушли в Арктику в 1912 г. После зимовки во льдах в сентябре 1913 г. судно «Святой Фока» достигло Земли Франца-Иосифа. Дальнейший маршрут предстояло выполнить троим путешественникам, один из которых впоследствии стал прототипом Ивана Львовича Татаринова в романе «Два капитана» В. Каверина. О какой экспедиции идет речь? </vt:lpstr>
      <vt:lpstr>2 уровень</vt:lpstr>
      <vt:lpstr>1.  Имя этого землепроходца стало известно недавно, хотя он открыл для русских один из уникальных в своем роде объектов природы. Данный объект может обеспечить человечество одним из ресурсов на многие годы. Его имя увековечили совсем недавно. На памятной глыбе в поселке Чанчур высечено изречение: «Память о прошлом – это дозорная вышка, с которой хорошо видно будущее».  а) Назовите фамилию и имя путешественника. б) Назовите природный объект, открытый путешественником. Чем он уникален?   в) Известно, что при сильном морозе на поверхности этого объекта возникают так называемые «становые щели». Их появление сопровождается громким треском, напоминающим раскаты грома. Что это за щели? Что происходит благодаря их появлению? </vt:lpstr>
      <vt:lpstr>2. Этот русский ученый, совершивший путешествие в Центральную Азию проделал поистине титаническую работу: собрал коллекции растений, горных пород, насекомых, огромный географический материал, исследовал озеро. Материал его исследований был обобщен при создании географическо-статистического словаря и многотомной работы «Россия. Полное географическое описание нашего отечества». а) Назовите имя выдающегося русского ученого и   б) озеро, описание которого он составил.</vt:lpstr>
      <vt:lpstr>3. В 1930 г. к одному из островов в Карском море размером 288 км2 подошел корабль «Георгий Седов». На капитанском мостике стоял О.Ю. Шмидт. А первым на берег острова сошел всемирно известный советский ученый, географ и геолог, изучавший геологическое строение и полезные ископаемые Сибири и открывший ряд хребтов в Забайкалье. Еще в 1924 г. он теоретически предсказал его существование. Одновременно он же является автором ряда приключенческих книг, популяризируя в них географические знания.  а) Кто эти ученые?   б) Кто из них теоретически предсказал существование острова в Карском море, в честь которого он и назван?   В) Кто является автором приключенческих романов?   д) Кому принадлежат заслуги в открытии отдельных хребтов Забайкалья? </vt:lpstr>
      <vt:lpstr>4. Весной 1941 г. этот исследователь совместно с А.П. Крупениным совершил величайшее географическое открытие, обнаружив объекты, которые ранее описывались только на территории Новой Зеландии, в Северной Америке и Срединно-Атлантическом хребте. Сегодня открытые этими первопроходцами объекты находятся в России под охраной ЮНЕСКО.  а) Назовите имя первооткрывателя.  б) Назовите объекты, о которых идет речь.  в) Укажите язык германской группы, из которого пришло название этих объектов.</vt:lpstr>
      <vt:lpstr>5.  а) Выберите в списке путешественников, не совершивших кругосветное плавание:  О. Коцебу, Ю. Лисянский, Ф. Конюхов, Н.Н. Миклухо-Маклай, М. Лазарев,Х. Элькано, А. Веспуччи.   б) Кто из перечисленных путешественников совершил максимальное количество оборотов вокруг Земли? </vt:lpstr>
      <vt:lpstr>6. Настоящее имя этого казачьего атамана точно неизвестно. Он снискал себе славу завоевателя Сибири. И погибель свою нашел в водах могучей сибирской реки. В его честь назван первый в мире ледокол.  а) Как обычно в исторической литературе называют это человека?  б) Укажите название реки, в водах которой, как предполагается, погиб атаман.     в) Когда и где был сооружен ледокол, носящий имя этого исследователя? </vt:lpstr>
      <vt:lpstr>7. В 1806 г. началось второе русское кругосветное плавание. Командиром шлюпа был назначен лейтенант. Корабль переделали из лесовоза. Совершая путешествие, команда сначала попала в плен к англичанам и провела в нем один год, затем к японцам, пробыв в заточении два года. Вернувшись из плена, командир экспедиции все же предпринял второе кругосветное путешествие. В этом плавании первую серьезную практику получили будущие выдающиеся русские мореплаватели Фердинанд Врангель и Федор Литке. а) Назовите имя путешественника.  б) Как назывался шлюп?  в) Что на географической карте было названо в честь мореплавателя и его корабля? </vt:lpstr>
      <vt:lpstr>8. Поселившись среди папуасов, Н.Н. Миклухо-Маклай старался лучше изучить их язык. В его материалах находится несколько составленных им словарей наречий и диалектов папуасов. Кстати, название «папуас» восходит к «пуа-пуа» - «застывшие волосы».   а) Назовите общеизвестное полинезийское слово, принятое в науке для обозначения запретов у первобытных народов на различные действия, слова, предмета.  б) Какие природные условия позволили папуасам сохранить свою самобытность, а отважного ученого довели до жесточайшей лихорадки?</vt:lpstr>
      <vt:lpstr>9. Во время учебы в Германии Н.Н. Миклухо-Маклай (ему тогда было около двадцати лет) проходил практику в больнице, где влюбился в молодую пациентку. Девушка умерла, но в память о высоких отношениях завещала доктору свой… череп.  Какое необычное применение нашел Николай этому «подарку»? </vt:lpstr>
      <vt:lpstr>3 уровень</vt:lpstr>
      <vt:lpstr>1. На полуострове Таймыр есть бухта Марии Прончищевой. Из архивных документов известно, что лейтенант Российского флота Василий Васильевич Прончищев, который с 1733 г. руководил отрядом II Камчатской экспедиции, взял с собой в поход жену. Этот отряд произвел первую инструментальную съемку реки Лены и берега Северного Ледовитого океана от устья Лены до мыса Фаддея на Таймыре. На карте полуострова Таймыр появилась надпись: «М. Прончищевой», т.е. «Мыс Прончищевой», но картографы расшифровали букву «М» как имя – «Мария».  Для супругов Камчатская экспедиция завершилась трагически: на обратном пути в 1736 г. они умерли от цинги. а) Как на самом деле звали жену В.В. Прончищева?  б) Кто еще из русских женщин вместе со своими мужьями совершал путешествия?</vt:lpstr>
      <vt:lpstr>2. А. Назовите имя человека, первым из наших соотечественников побывавшего  в области субэкваториального климата.</vt:lpstr>
      <vt:lpstr>2.Б. Перечислите:  1) зональные типы почв, свойственные территориям с недостаточным увлажнением (Ку&lt;1), ареалы которых он пересекал;  2) эпохи складчатости, к которым относятся тектонические структуры, которые он пересекал</vt:lpstr>
      <vt:lpstr>2.В. Выберите из списка те географические объекты, которые он посетил, и дайте их названия:  самый засушливый материк; самый жаркий материк; самый крупный остров мира; самый крупный полуостров мира; самый крупный полуостров одного из материков (но не крупнейший в мире); самое крупное озеро одного из материков; самое глубокое озеро одного из материков; самое соленое море мира; самое крупное по площади море одного из океанов; самую низкую точку на суше; самую низкую точку на одном из материков; самую низкую точку в одной из частей света; самую длинную реку одного из материков; самую длинную реку одной из частей света. </vt:lpstr>
      <vt:lpstr>2.Г. Если повторить маршрут этого человека сегодня, территории скольких государств нужно посетить? Назовите эти государства. </vt:lpstr>
      <vt:lpstr>3. Перед вами памятники путешественникам.  а) Назовите их имена.  б) Кто из этих путешественников родился не в России? Назовите его родину.</vt:lpstr>
      <vt:lpstr>Ответ: а)</vt:lpstr>
      <vt:lpstr>Ответ: а)</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Творческая работа</dc:title>
  <dc:creator>Lebedev, Vyacheslav</dc:creator>
  <cp:lastModifiedBy>Lebedev, Vyacheslav</cp:lastModifiedBy>
  <cp:revision>29</cp:revision>
  <dcterms:created xsi:type="dcterms:W3CDTF">2016-10-28T16:10:28Z</dcterms:created>
  <dcterms:modified xsi:type="dcterms:W3CDTF">2016-10-28T19:00:43Z</dcterms:modified>
</cp:coreProperties>
</file>